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2"/>
  </p:notesMasterIdLst>
  <p:sldIdLst>
    <p:sldId id="258" r:id="rId4"/>
    <p:sldId id="259" r:id="rId5"/>
    <p:sldId id="260" r:id="rId6"/>
    <p:sldId id="261" r:id="rId7"/>
    <p:sldId id="263" r:id="rId8"/>
    <p:sldId id="282" r:id="rId9"/>
    <p:sldId id="264" r:id="rId10"/>
    <p:sldId id="266" r:id="rId11"/>
    <p:sldId id="267" r:id="rId12"/>
    <p:sldId id="275" r:id="rId13"/>
    <p:sldId id="268" r:id="rId14"/>
    <p:sldId id="269" r:id="rId15"/>
    <p:sldId id="270" r:id="rId16"/>
    <p:sldId id="271" r:id="rId17"/>
    <p:sldId id="279" r:id="rId18"/>
    <p:sldId id="273" r:id="rId19"/>
    <p:sldId id="256" r:id="rId20"/>
    <p:sldId id="274" r:id="rId2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DEED3-A7B0-8249-80AF-612FB3C66200}" v="87" dt="2022-06-16T05:52:13.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6" autoAdjust="0"/>
    <p:restoredTop sz="95741" autoAdjust="0"/>
  </p:normalViewPr>
  <p:slideViewPr>
    <p:cSldViewPr snapToGrid="0">
      <p:cViewPr varScale="1">
        <p:scale>
          <a:sx n="86" d="100"/>
          <a:sy n="86" d="100"/>
        </p:scale>
        <p:origin x="12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117636-343B-4F42-AD23-F4F5C96A3C37}" type="datetimeFigureOut">
              <a:rPr lang="en-GB" smtClean="0"/>
              <a:t>12/09/2022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49DAB5-AB0B-43DE-B012-3BCA8CC09A68}" type="slidenum">
              <a:rPr lang="en-GB" smtClean="0"/>
              <a:t>‹#›</a:t>
            </a:fld>
            <a:endParaRPr lang="en-GB"/>
          </a:p>
        </p:txBody>
      </p:sp>
    </p:spTree>
    <p:extLst>
      <p:ext uri="{BB962C8B-B14F-4D97-AF65-F5344CB8AC3E}">
        <p14:creationId xmlns:p14="http://schemas.microsoft.com/office/powerpoint/2010/main" val="95957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fld id="{0B49DAB5-AB0B-43DE-B012-3BCA8CC09A68}" type="slidenum">
              <a:rPr lang="en-GB" smtClean="0"/>
              <a:t>1</a:t>
            </a:fld>
            <a:endParaRPr lang="en-GB"/>
          </a:p>
        </p:txBody>
      </p:sp>
    </p:spTree>
    <p:extLst>
      <p:ext uri="{BB962C8B-B14F-4D97-AF65-F5344CB8AC3E}">
        <p14:creationId xmlns:p14="http://schemas.microsoft.com/office/powerpoint/2010/main" val="264061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73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1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25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65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14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fld id="{0B49DAB5-AB0B-43DE-B012-3BCA8CC09A68}" type="slidenum">
              <a:rPr lang="en-GB" smtClean="0"/>
              <a:t>17</a:t>
            </a:fld>
            <a:endParaRPr lang="en-GB"/>
          </a:p>
        </p:txBody>
      </p:sp>
    </p:spTree>
    <p:extLst>
      <p:ext uri="{BB962C8B-B14F-4D97-AF65-F5344CB8AC3E}">
        <p14:creationId xmlns:p14="http://schemas.microsoft.com/office/powerpoint/2010/main" val="410994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3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45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98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96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55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36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GB" dirty="0"/>
              <a:t>https://www.bbc.co.uk/bitesize/guides/z9y64j6/revision/2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94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49DAB5-AB0B-43DE-B012-3BCA8CC09A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8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223679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299420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06341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4C4AF9-55D6-4D74-A5DF-622AFA632608}"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140318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C4AF9-55D6-4D74-A5DF-622AFA632608}"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157173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C4AF9-55D6-4D74-A5DF-622AFA632608}"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397739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4C4AF9-55D6-4D74-A5DF-622AFA632608}"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212892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4C4AF9-55D6-4D74-A5DF-622AFA632608}"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3401918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4C4AF9-55D6-4D74-A5DF-622AFA632608}"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640609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C4AF9-55D6-4D74-A5DF-622AFA632608}"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126915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C4AF9-55D6-4D74-A5DF-622AFA632608}"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58840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658901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C4AF9-55D6-4D74-A5DF-622AFA632608}"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23224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C4AF9-55D6-4D74-A5DF-622AFA632608}"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1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4C4AF9-55D6-4D74-A5DF-622AFA632608}"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43912-30A4-4A90-93E4-95A31330F52E}" type="slidenum">
              <a:rPr lang="en-GB" smtClean="0"/>
              <a:t>‹#›</a:t>
            </a:fld>
            <a:endParaRPr lang="en-GB"/>
          </a:p>
        </p:txBody>
      </p:sp>
    </p:spTree>
    <p:extLst>
      <p:ext uri="{BB962C8B-B14F-4D97-AF65-F5344CB8AC3E}">
        <p14:creationId xmlns:p14="http://schemas.microsoft.com/office/powerpoint/2010/main" val="135674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3082051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4232746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280177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ED176-14BE-4F37-9BEC-389E5838142A}"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4038920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ED176-14BE-4F37-9BEC-389E5838142A}"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4128025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ED176-14BE-4F37-9BEC-389E5838142A}"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40211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D176-14BE-4F37-9BEC-389E5838142A}"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22222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579504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ED176-14BE-4F37-9BEC-389E5838142A}"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244801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ED176-14BE-4F37-9BEC-389E5838142A}"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662661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56331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3ED176-14BE-4F37-9BEC-389E5838142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31607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ED176-14BE-4F37-9BEC-389E5838142A}"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26744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ED176-14BE-4F37-9BEC-389E5838142A}"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81082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3ED176-14BE-4F37-9BEC-389E5838142A}"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418554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D176-14BE-4F37-9BEC-389E5838142A}"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155317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ED176-14BE-4F37-9BEC-389E5838142A}"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41321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ED176-14BE-4F37-9BEC-389E5838142A}"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DA265-B8F1-45CD-A248-82AD06D3F2AA}" type="slidenum">
              <a:rPr lang="en-GB" smtClean="0"/>
              <a:t>‹#›</a:t>
            </a:fld>
            <a:endParaRPr lang="en-GB"/>
          </a:p>
        </p:txBody>
      </p:sp>
    </p:spTree>
    <p:extLst>
      <p:ext uri="{BB962C8B-B14F-4D97-AF65-F5344CB8AC3E}">
        <p14:creationId xmlns:p14="http://schemas.microsoft.com/office/powerpoint/2010/main" val="323172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ED176-14BE-4F37-9BEC-389E5838142A}" type="datetimeFigureOut">
              <a:rPr lang="en-GB" smtClean="0"/>
              <a:t>12/09/2022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DA265-B8F1-45CD-A248-82AD06D3F2AA}" type="slidenum">
              <a:rPr lang="en-GB" smtClean="0"/>
              <a:t>‹#›</a:t>
            </a:fld>
            <a:endParaRPr lang="en-GB"/>
          </a:p>
        </p:txBody>
      </p:sp>
    </p:spTree>
    <p:extLst>
      <p:ext uri="{BB962C8B-B14F-4D97-AF65-F5344CB8AC3E}">
        <p14:creationId xmlns:p14="http://schemas.microsoft.com/office/powerpoint/2010/main" val="2188043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C4AF9-55D6-4D74-A5DF-622AFA632608}" type="datetimeFigureOut">
              <a:rPr lang="en-GB" smtClean="0"/>
              <a:t>12/09/2022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43912-30A4-4A90-93E4-95A31330F52E}" type="slidenum">
              <a:rPr lang="en-GB" smtClean="0"/>
              <a:t>‹#›</a:t>
            </a:fld>
            <a:endParaRPr lang="en-GB"/>
          </a:p>
        </p:txBody>
      </p:sp>
    </p:spTree>
    <p:extLst>
      <p:ext uri="{BB962C8B-B14F-4D97-AF65-F5344CB8AC3E}">
        <p14:creationId xmlns:p14="http://schemas.microsoft.com/office/powerpoint/2010/main" val="36544609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ED176-14BE-4F37-9BEC-389E5838142A}" type="datetimeFigureOut">
              <a:rPr lang="en-GB" smtClean="0"/>
              <a:t>12/09/2022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DA265-B8F1-45CD-A248-82AD06D3F2AA}" type="slidenum">
              <a:rPr lang="en-GB" smtClean="0"/>
              <a:t>‹#›</a:t>
            </a:fld>
            <a:endParaRPr lang="en-GB"/>
          </a:p>
        </p:txBody>
      </p:sp>
    </p:spTree>
    <p:extLst>
      <p:ext uri="{BB962C8B-B14F-4D97-AF65-F5344CB8AC3E}">
        <p14:creationId xmlns:p14="http://schemas.microsoft.com/office/powerpoint/2010/main" val="3025272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C5583FE9-6F95-8441-8D73-2D83B4F6EA03}"/>
              </a:ext>
            </a:extLst>
          </p:cNvPr>
          <p:cNvGraphicFramePr>
            <a:graphicFrameLocks noGrp="1"/>
          </p:cNvGraphicFramePr>
          <p:nvPr>
            <p:extLst>
              <p:ext uri="{D42A27DB-BD31-4B8C-83A1-F6EECF244321}">
                <p14:modId xmlns:p14="http://schemas.microsoft.com/office/powerpoint/2010/main" val="544901847"/>
              </p:ext>
            </p:extLst>
          </p:nvPr>
        </p:nvGraphicFramePr>
        <p:xfrm>
          <a:off x="38392" y="633859"/>
          <a:ext cx="9829215" cy="3073414"/>
        </p:xfrm>
        <a:graphic>
          <a:graphicData uri="http://schemas.openxmlformats.org/drawingml/2006/table">
            <a:tbl>
              <a:tblPr firstRow="1" bandRow="1">
                <a:tableStyleId>{5C22544A-7EE6-4342-B048-85BDC9FD1C3A}</a:tableStyleId>
              </a:tblPr>
              <a:tblGrid>
                <a:gridCol w="4320460">
                  <a:extLst>
                    <a:ext uri="{9D8B030D-6E8A-4147-A177-3AD203B41FA5}">
                      <a16:colId xmlns:a16="http://schemas.microsoft.com/office/drawing/2014/main" val="163302815"/>
                    </a:ext>
                  </a:extLst>
                </a:gridCol>
                <a:gridCol w="5508755">
                  <a:extLst>
                    <a:ext uri="{9D8B030D-6E8A-4147-A177-3AD203B41FA5}">
                      <a16:colId xmlns:a16="http://schemas.microsoft.com/office/drawing/2014/main" val="3581695665"/>
                    </a:ext>
                  </a:extLst>
                </a:gridCol>
              </a:tblGrid>
              <a:tr h="387523">
                <a:tc>
                  <a:txBody>
                    <a:bodyPr/>
                    <a:lstStyle/>
                    <a:p>
                      <a:r>
                        <a:rPr lang="en-GB" sz="1600" dirty="0">
                          <a:latin typeface="Arial" panose="020B0604020202020204" pitchFamily="34" charset="0"/>
                          <a:cs typeface="Arial" panose="020B0604020202020204" pitchFamily="34" charset="0"/>
                        </a:rPr>
                        <a:t>1 –  Observational drawing</a:t>
                      </a:r>
                    </a:p>
                  </a:txBody>
                  <a:tcPr>
                    <a:solidFill>
                      <a:schemeClr val="accent1">
                        <a:lumMod val="75000"/>
                      </a:schemeClr>
                    </a:solidFill>
                  </a:tcPr>
                </a:tc>
                <a:tc>
                  <a:txBody>
                    <a:bodyPr/>
                    <a:lstStyle/>
                    <a:p>
                      <a:r>
                        <a:rPr lang="en-GB" sz="1600" dirty="0">
                          <a:latin typeface="Arial" panose="020B0604020202020204" pitchFamily="34" charset="0"/>
                          <a:cs typeface="Arial" panose="020B0604020202020204" pitchFamily="34" charset="0"/>
                        </a:rPr>
                        <a:t>2 – Colour vocabulary</a:t>
                      </a:r>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pPr>
                        <a:lnSpc>
                          <a:spcPct val="150000"/>
                        </a:lnSpc>
                      </a:pPr>
                      <a:endParaRPr lang="en-GB" sz="1000" b="0" i="0" u="none" strike="noStrike" kern="1400" noProof="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100" b="1" u="sng" kern="1400" dirty="0">
                          <a:solidFill>
                            <a:srgbClr val="000000"/>
                          </a:solidFill>
                          <a:latin typeface="Arial" panose="020B0604020202020204" pitchFamily="34" charset="0"/>
                          <a:cs typeface="Arial" panose="020B0604020202020204" pitchFamily="34" charset="0"/>
                        </a:rPr>
                        <a:t>primary colours </a:t>
                      </a:r>
                      <a:r>
                        <a:rPr lang="en-GB" sz="1100" kern="1400" dirty="0">
                          <a:solidFill>
                            <a:srgbClr val="000000"/>
                          </a:solidFill>
                          <a:latin typeface="Arial" panose="020B0604020202020204" pitchFamily="34" charset="0"/>
                          <a:cs typeface="Arial" panose="020B0604020202020204" pitchFamily="34" charset="0"/>
                        </a:rPr>
                        <a:t>– The primary colours are </a:t>
                      </a:r>
                      <a:r>
                        <a:rPr lang="en-GB" sz="1100" b="1" kern="1400" dirty="0">
                          <a:solidFill>
                            <a:srgbClr val="000000"/>
                          </a:solidFill>
                          <a:latin typeface="Arial" panose="020B0604020202020204" pitchFamily="34" charset="0"/>
                          <a:cs typeface="Arial" panose="020B0604020202020204" pitchFamily="34" charset="0"/>
                        </a:rPr>
                        <a:t>red, yellow and blue</a:t>
                      </a:r>
                      <a:r>
                        <a:rPr lang="en-GB" sz="1100" kern="1400" dirty="0">
                          <a:solidFill>
                            <a:srgbClr val="000000"/>
                          </a:solidFill>
                          <a:latin typeface="Arial" panose="020B0604020202020204" pitchFamily="34" charset="0"/>
                          <a:cs typeface="Arial" panose="020B0604020202020204" pitchFamily="34" charset="0"/>
                        </a:rPr>
                        <a:t>. They cannot be made, but are used to make all other colours. </a:t>
                      </a:r>
                    </a:p>
                    <a:p>
                      <a:pPr>
                        <a:lnSpc>
                          <a:spcPct val="150000"/>
                        </a:lnSpc>
                      </a:pPr>
                      <a:endParaRPr lang="en-US" sz="11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8" name="Table 7">
            <a:extLst>
              <a:ext uri="{FF2B5EF4-FFF2-40B4-BE49-F238E27FC236}">
                <a16:creationId xmlns:a16="http://schemas.microsoft.com/office/drawing/2014/main" id="{BEAB2049-43AF-4641-8E3C-65C3982420A4}"/>
              </a:ext>
            </a:extLst>
          </p:cNvPr>
          <p:cNvGraphicFramePr>
            <a:graphicFrameLocks noGrp="1"/>
          </p:cNvGraphicFramePr>
          <p:nvPr/>
        </p:nvGraphicFramePr>
        <p:xfrm>
          <a:off x="0" y="168054"/>
          <a:ext cx="8974372" cy="365760"/>
        </p:xfrm>
        <a:graphic>
          <a:graphicData uri="http://schemas.openxmlformats.org/drawingml/2006/table">
            <a:tbl>
              <a:tblPr firstRow="1" bandRow="1">
                <a:tableStyleId>{5C22544A-7EE6-4342-B048-85BDC9FD1C3A}</a:tableStyleId>
              </a:tblPr>
              <a:tblGrid>
                <a:gridCol w="2243593">
                  <a:extLst>
                    <a:ext uri="{9D8B030D-6E8A-4147-A177-3AD203B41FA5}">
                      <a16:colId xmlns:a16="http://schemas.microsoft.com/office/drawing/2014/main" val="2728078994"/>
                    </a:ext>
                  </a:extLst>
                </a:gridCol>
                <a:gridCol w="4348593">
                  <a:extLst>
                    <a:ext uri="{9D8B030D-6E8A-4147-A177-3AD203B41FA5}">
                      <a16:colId xmlns:a16="http://schemas.microsoft.com/office/drawing/2014/main" val="198842116"/>
                    </a:ext>
                  </a:extLst>
                </a:gridCol>
                <a:gridCol w="1073888">
                  <a:extLst>
                    <a:ext uri="{9D8B030D-6E8A-4147-A177-3AD203B41FA5}">
                      <a16:colId xmlns:a16="http://schemas.microsoft.com/office/drawing/2014/main" val="3977308552"/>
                    </a:ext>
                  </a:extLst>
                </a:gridCol>
                <a:gridCol w="1308298">
                  <a:extLst>
                    <a:ext uri="{9D8B030D-6E8A-4147-A177-3AD203B41FA5}">
                      <a16:colId xmlns:a16="http://schemas.microsoft.com/office/drawing/2014/main" val="514512078"/>
                    </a:ext>
                  </a:extLst>
                </a:gridCol>
              </a:tblGrid>
              <a:tr h="250864">
                <a:tc>
                  <a:txBody>
                    <a:bodyPr/>
                    <a:lstStyle/>
                    <a:p>
                      <a:endParaRPr lang="en-GB" dirty="0"/>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sp>
        <p:nvSpPr>
          <p:cNvPr id="13" name="Rectangle 12">
            <a:extLst>
              <a:ext uri="{FF2B5EF4-FFF2-40B4-BE49-F238E27FC236}">
                <a16:creationId xmlns:a16="http://schemas.microsoft.com/office/drawing/2014/main" id="{325F3BC3-8AA3-4F03-8745-82E459D56B1B}"/>
              </a:ext>
            </a:extLst>
          </p:cNvPr>
          <p:cNvSpPr/>
          <p:nvPr/>
        </p:nvSpPr>
        <p:spPr>
          <a:xfrm>
            <a:off x="0" y="111067"/>
            <a:ext cx="1845738" cy="417037"/>
          </a:xfrm>
          <a:prstGeom prst="rect">
            <a:avLst/>
          </a:prstGeom>
        </p:spPr>
        <p:txBody>
          <a:bodyPr wrap="square">
            <a:spAutoFit/>
          </a:bodyPr>
          <a:lstStyle/>
          <a:p>
            <a:pPr algn="ctr">
              <a:lnSpc>
                <a:spcPct val="119000"/>
              </a:lnSpc>
              <a:spcAft>
                <a:spcPts val="650"/>
              </a:spcAft>
            </a:pPr>
            <a:r>
              <a:rPr lang="en-GB" sz="1950" kern="1400" dirty="0">
                <a:solidFill>
                  <a:srgbClr val="FFFFFF"/>
                </a:solidFill>
                <a:latin typeface="Arial" panose="020B0604020202020204" pitchFamily="34" charset="0"/>
                <a:cs typeface="Arial" panose="020B0604020202020204" pitchFamily="34" charset="0"/>
              </a:rPr>
              <a:t>Art</a:t>
            </a:r>
            <a:endParaRPr lang="en-GB" sz="1083" kern="1400" dirty="0">
              <a:solidFill>
                <a:srgbClr val="00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4F2476E-83DD-498D-AF9F-D294B95184EE}"/>
              </a:ext>
            </a:extLst>
          </p:cNvPr>
          <p:cNvSpPr/>
          <p:nvPr/>
        </p:nvSpPr>
        <p:spPr>
          <a:xfrm>
            <a:off x="6582242" y="136145"/>
            <a:ext cx="1044473" cy="417037"/>
          </a:xfrm>
          <a:prstGeom prst="rect">
            <a:avLst/>
          </a:prstGeom>
        </p:spPr>
        <p:txBody>
          <a:bodyPr wrap="square">
            <a:spAutoFit/>
          </a:bodyPr>
          <a:lstStyle/>
          <a:p>
            <a:pPr algn="ctr">
              <a:lnSpc>
                <a:spcPct val="119000"/>
              </a:lnSpc>
              <a:spcAft>
                <a:spcPts val="650"/>
              </a:spcAft>
            </a:pPr>
            <a:r>
              <a:rPr lang="en-GB" sz="1950" kern="1400" dirty="0">
                <a:solidFill>
                  <a:srgbClr val="FFFFFF"/>
                </a:solidFill>
                <a:latin typeface="Arial" panose="020B0604020202020204" pitchFamily="34" charset="0"/>
                <a:cs typeface="Arial" panose="020B0604020202020204" pitchFamily="34" charset="0"/>
              </a:rPr>
              <a:t>Year 9</a:t>
            </a:r>
            <a:endParaRPr lang="en-GB" sz="1083" kern="1400" dirty="0">
              <a:solidFill>
                <a:srgbClr val="00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1E54A8-6827-44A6-B86E-1762044BFFF8}"/>
              </a:ext>
            </a:extLst>
          </p:cNvPr>
          <p:cNvSpPr/>
          <p:nvPr/>
        </p:nvSpPr>
        <p:spPr>
          <a:xfrm>
            <a:off x="7537232" y="111067"/>
            <a:ext cx="1274501" cy="417037"/>
          </a:xfrm>
          <a:prstGeom prst="rect">
            <a:avLst/>
          </a:prstGeom>
        </p:spPr>
        <p:txBody>
          <a:bodyPr wrap="square">
            <a:spAutoFit/>
          </a:bodyPr>
          <a:lstStyle/>
          <a:p>
            <a:pPr algn="ctr">
              <a:lnSpc>
                <a:spcPct val="119000"/>
              </a:lnSpc>
              <a:spcAft>
                <a:spcPts val="650"/>
              </a:spcAft>
            </a:pPr>
            <a:r>
              <a:rPr lang="en-GB" sz="1950" kern="1400" dirty="0">
                <a:solidFill>
                  <a:srgbClr val="FFFFFF"/>
                </a:solidFill>
                <a:latin typeface="Arial" panose="020B0604020202020204" pitchFamily="34" charset="0"/>
                <a:cs typeface="Arial" panose="020B0604020202020204" pitchFamily="34" charset="0"/>
              </a:rPr>
              <a:t>Term 1</a:t>
            </a:r>
            <a:endParaRPr lang="en-GB" sz="1083" kern="14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indent="-185732">
              <a:buFont typeface="Arial" panose="020B0604020202020204" pitchFamily="34" charset="0"/>
              <a:buChar char="•"/>
            </a:pPr>
            <a:endParaRPr lang="en-GB" sz="1137" dirty="0"/>
          </a:p>
        </p:txBody>
      </p:sp>
      <p:sp>
        <p:nvSpPr>
          <p:cNvPr id="20" name="TextBox 19">
            <a:extLst>
              <a:ext uri="{FF2B5EF4-FFF2-40B4-BE49-F238E27FC236}">
                <a16:creationId xmlns:a16="http://schemas.microsoft.com/office/drawing/2014/main" id="{B69E19D7-2734-4F67-9A05-F9D6A69A0F72}"/>
              </a:ext>
            </a:extLst>
          </p:cNvPr>
          <p:cNvSpPr txBox="1"/>
          <p:nvPr/>
        </p:nvSpPr>
        <p:spPr>
          <a:xfrm>
            <a:off x="2828206" y="127360"/>
            <a:ext cx="3448761" cy="425822"/>
          </a:xfrm>
          <a:prstGeom prst="rect">
            <a:avLst/>
          </a:prstGeom>
          <a:noFill/>
        </p:spPr>
        <p:txBody>
          <a:bodyPr wrap="square" rtlCol="0">
            <a:spAutoFit/>
          </a:bodyPr>
          <a:lstStyle/>
          <a:p>
            <a:pPr algn="ctr"/>
            <a:r>
              <a:rPr lang="en-GB" sz="2167" dirty="0">
                <a:solidFill>
                  <a:schemeClr val="bg1"/>
                </a:solidFill>
                <a:latin typeface="Arial" panose="020B0604020202020204" pitchFamily="34" charset="0"/>
                <a:cs typeface="Arial" panose="020B0604020202020204" pitchFamily="34" charset="0"/>
              </a:rPr>
              <a:t>Observational drawing</a:t>
            </a: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dirty="0"/>
          </a:p>
        </p:txBody>
      </p:sp>
      <p:sp>
        <p:nvSpPr>
          <p:cNvPr id="35" name="TextBox 34"/>
          <p:cNvSpPr txBox="1"/>
          <p:nvPr/>
        </p:nvSpPr>
        <p:spPr>
          <a:xfrm>
            <a:off x="50956" y="1039727"/>
            <a:ext cx="4319764" cy="2600135"/>
          </a:xfrm>
          <a:prstGeom prst="rect">
            <a:avLst/>
          </a:prstGeom>
          <a:noFill/>
        </p:spPr>
        <p:txBody>
          <a:bodyPr wrap="square" rtlCol="0">
            <a:spAutoFit/>
          </a:bodyPr>
          <a:lstStyle/>
          <a:p>
            <a:pPr>
              <a:lnSpc>
                <a:spcPct val="150000"/>
              </a:lnSpc>
            </a:pPr>
            <a:r>
              <a:rPr lang="en-GB" sz="1100" b="1" u="sng" dirty="0">
                <a:solidFill>
                  <a:schemeClr val="dk1"/>
                </a:solidFill>
                <a:latin typeface="Arial" panose="020B0604020202020204" pitchFamily="34" charset="0"/>
                <a:cs typeface="Arial" panose="020B0604020202020204" pitchFamily="34" charset="0"/>
              </a:rPr>
              <a:t>observational drawing</a:t>
            </a:r>
            <a:r>
              <a:rPr lang="en-GB" sz="1100" b="1" dirty="0">
                <a:solidFill>
                  <a:schemeClr val="dk1"/>
                </a:solidFill>
                <a:latin typeface="Arial" panose="020B0604020202020204" pitchFamily="34" charset="0"/>
                <a:cs typeface="Arial" panose="020B0604020202020204" pitchFamily="34" charset="0"/>
              </a:rPr>
              <a:t>: </a:t>
            </a:r>
            <a:r>
              <a:rPr lang="en-GB" sz="1100" dirty="0">
                <a:solidFill>
                  <a:schemeClr val="dk1"/>
                </a:solidFill>
                <a:latin typeface="Arial" panose="020B0604020202020204" pitchFamily="34" charset="0"/>
                <a:cs typeface="Arial" panose="020B0604020202020204" pitchFamily="34" charset="0"/>
              </a:rPr>
              <a:t>drawing what you see in front of you as realistically as possible. </a:t>
            </a:r>
            <a:br>
              <a:rPr lang="en-GB" sz="1100" dirty="0">
                <a:solidFill>
                  <a:schemeClr val="dk1"/>
                </a:solidFill>
                <a:latin typeface="Arial" panose="020B0604020202020204" pitchFamily="34" charset="0"/>
                <a:cs typeface="Arial" panose="020B0604020202020204" pitchFamily="34" charset="0"/>
              </a:rPr>
            </a:br>
            <a:r>
              <a:rPr lang="en-GB" sz="1100" dirty="0">
                <a:solidFill>
                  <a:schemeClr val="dk1"/>
                </a:solidFill>
                <a:latin typeface="Arial" panose="020B0604020202020204" pitchFamily="34" charset="0"/>
                <a:cs typeface="Arial" panose="020B0604020202020204" pitchFamily="34" charset="0"/>
              </a:rPr>
              <a:t>Tips for observational drawing:</a:t>
            </a:r>
          </a:p>
          <a:p>
            <a:pPr marL="171450" indent="-171450">
              <a:lnSpc>
                <a:spcPct val="150000"/>
              </a:lnSpc>
              <a:buFont typeface="Arial" panose="020B0604020202020204" pitchFamily="34" charset="0"/>
              <a:buChar char="•"/>
            </a:pPr>
            <a:r>
              <a:rPr lang="en-GB" sz="1100" dirty="0">
                <a:solidFill>
                  <a:schemeClr val="dk1"/>
                </a:solidFill>
                <a:latin typeface="Arial" panose="020B0604020202020204" pitchFamily="34" charset="0"/>
                <a:cs typeface="Arial" panose="020B0604020202020204" pitchFamily="34" charset="0"/>
              </a:rPr>
              <a:t>Keep you pencil sharp</a:t>
            </a:r>
          </a:p>
          <a:p>
            <a:pPr marL="171450" indent="-171450">
              <a:lnSpc>
                <a:spcPct val="150000"/>
              </a:lnSpc>
              <a:buFont typeface="Arial" panose="020B0604020202020204" pitchFamily="34" charset="0"/>
              <a:buChar char="•"/>
            </a:pPr>
            <a:r>
              <a:rPr lang="en-GB" sz="1100" dirty="0">
                <a:solidFill>
                  <a:schemeClr val="dk1"/>
                </a:solidFill>
                <a:latin typeface="Arial" panose="020B0604020202020204" pitchFamily="34" charset="0"/>
                <a:cs typeface="Arial" panose="020B0604020202020204" pitchFamily="34" charset="0"/>
              </a:rPr>
              <a:t>Look at the object / person you are drawing </a:t>
            </a:r>
          </a:p>
          <a:p>
            <a:pPr marL="171450" indent="-171450">
              <a:lnSpc>
                <a:spcPct val="150000"/>
              </a:lnSpc>
              <a:buFont typeface="Arial" panose="020B0604020202020204" pitchFamily="34" charset="0"/>
              <a:buChar char="•"/>
            </a:pPr>
            <a:r>
              <a:rPr lang="en-GB" sz="1100" dirty="0">
                <a:solidFill>
                  <a:schemeClr val="dk1"/>
                </a:solidFill>
                <a:latin typeface="Arial" panose="020B0604020202020204" pitchFamily="34" charset="0"/>
                <a:cs typeface="Arial" panose="020B0604020202020204" pitchFamily="34" charset="0"/>
              </a:rPr>
              <a:t>Start drawing light lines: they are easier to rub out</a:t>
            </a:r>
          </a:p>
          <a:p>
            <a:pPr marL="171450" lvl="0" indent="-171450" defTabSz="914400">
              <a:lnSpc>
                <a:spcPct val="150000"/>
              </a:lnSpc>
              <a:buFont typeface="Arial" panose="020B0604020202020204" pitchFamily="34" charset="0"/>
              <a:buChar char="•"/>
              <a:defRPr/>
            </a:pPr>
            <a:r>
              <a:rPr lang="en-GB" sz="1100" dirty="0">
                <a:solidFill>
                  <a:schemeClr val="dk1"/>
                </a:solidFill>
                <a:latin typeface="Arial" panose="020B0604020202020204" pitchFamily="34" charset="0"/>
                <a:cs typeface="Arial" panose="020B0604020202020204" pitchFamily="34" charset="0"/>
              </a:rPr>
              <a:t>Look at object / person  you are drawing (again)</a:t>
            </a:r>
          </a:p>
          <a:p>
            <a:pPr marL="171450" indent="-171450">
              <a:lnSpc>
                <a:spcPct val="150000"/>
              </a:lnSpc>
              <a:buFont typeface="Arial" panose="020B0604020202020204" pitchFamily="34" charset="0"/>
              <a:buChar char="•"/>
            </a:pPr>
            <a:r>
              <a:rPr lang="en-GB" sz="1100" dirty="0">
                <a:solidFill>
                  <a:schemeClr val="dk1"/>
                </a:solidFill>
                <a:latin typeface="Arial" panose="020B0604020202020204" pitchFamily="34" charset="0"/>
                <a:cs typeface="Arial" panose="020B0604020202020204" pitchFamily="34" charset="0"/>
              </a:rPr>
              <a:t>Draw rough shapes first and make sure you have the proportions right before you add detail</a:t>
            </a:r>
          </a:p>
          <a:p>
            <a:pPr marL="171450" lvl="0" indent="-171450" defTabSz="914400">
              <a:lnSpc>
                <a:spcPct val="150000"/>
              </a:lnSpc>
              <a:buFont typeface="Arial" panose="020B0604020202020204" pitchFamily="34" charset="0"/>
              <a:buChar char="•"/>
              <a:defRPr/>
            </a:pPr>
            <a:r>
              <a:rPr lang="en-GB" sz="1100" dirty="0">
                <a:solidFill>
                  <a:schemeClr val="dk1"/>
                </a:solidFill>
                <a:latin typeface="Arial" panose="020B0604020202020204" pitchFamily="34" charset="0"/>
                <a:cs typeface="Arial" panose="020B0604020202020204" pitchFamily="34" charset="0"/>
              </a:rPr>
              <a:t>Look at what you are drawing (again)</a:t>
            </a: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dirty="0"/>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b="1" dirty="0"/>
          </a:p>
        </p:txBody>
      </p:sp>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17008" y="80186"/>
            <a:ext cx="518080" cy="547425"/>
          </a:xfrm>
          <a:prstGeom prst="rect">
            <a:avLst/>
          </a:prstGeom>
          <a:noFill/>
          <a:ln>
            <a:noFill/>
          </a:ln>
        </p:spPr>
      </p:pic>
      <p:graphicFrame>
        <p:nvGraphicFramePr>
          <p:cNvPr id="23" name="Table 22">
            <a:extLst>
              <a:ext uri="{FF2B5EF4-FFF2-40B4-BE49-F238E27FC236}">
                <a16:creationId xmlns:a16="http://schemas.microsoft.com/office/drawing/2014/main" id="{69A7FBE7-D6FD-4EAA-B03B-C1FC97D8A974}"/>
              </a:ext>
            </a:extLst>
          </p:cNvPr>
          <p:cNvGraphicFramePr>
            <a:graphicFrameLocks noGrp="1"/>
          </p:cNvGraphicFramePr>
          <p:nvPr>
            <p:extLst>
              <p:ext uri="{D42A27DB-BD31-4B8C-83A1-F6EECF244321}">
                <p14:modId xmlns:p14="http://schemas.microsoft.com/office/powerpoint/2010/main" val="1615555454"/>
              </p:ext>
            </p:extLst>
          </p:nvPr>
        </p:nvGraphicFramePr>
        <p:xfrm>
          <a:off x="29257" y="3746708"/>
          <a:ext cx="9858685" cy="3073414"/>
        </p:xfrm>
        <a:graphic>
          <a:graphicData uri="http://schemas.openxmlformats.org/drawingml/2006/table">
            <a:tbl>
              <a:tblPr firstRow="1" bandRow="1">
                <a:tableStyleId>{5C22544A-7EE6-4342-B048-85BDC9FD1C3A}</a:tableStyleId>
              </a:tblPr>
              <a:tblGrid>
                <a:gridCol w="3091895">
                  <a:extLst>
                    <a:ext uri="{9D8B030D-6E8A-4147-A177-3AD203B41FA5}">
                      <a16:colId xmlns:a16="http://schemas.microsoft.com/office/drawing/2014/main" val="163302815"/>
                    </a:ext>
                  </a:extLst>
                </a:gridCol>
                <a:gridCol w="3476362">
                  <a:extLst>
                    <a:ext uri="{9D8B030D-6E8A-4147-A177-3AD203B41FA5}">
                      <a16:colId xmlns:a16="http://schemas.microsoft.com/office/drawing/2014/main" val="2951326738"/>
                    </a:ext>
                  </a:extLst>
                </a:gridCol>
                <a:gridCol w="3290428">
                  <a:extLst>
                    <a:ext uri="{9D8B030D-6E8A-4147-A177-3AD203B41FA5}">
                      <a16:colId xmlns:a16="http://schemas.microsoft.com/office/drawing/2014/main" val="3123937367"/>
                    </a:ext>
                  </a:extLst>
                </a:gridCol>
              </a:tblGrid>
              <a:tr h="387523">
                <a:tc>
                  <a:txBody>
                    <a:bodyPr/>
                    <a:lstStyle/>
                    <a:p>
                      <a:r>
                        <a:rPr lang="en-GB" sz="1600" dirty="0">
                          <a:latin typeface="Arial" panose="020B0604020202020204" pitchFamily="34" charset="0"/>
                          <a:cs typeface="Arial" panose="020B0604020202020204" pitchFamily="34" charset="0"/>
                        </a:rPr>
                        <a:t>3 – Pencil techniques</a:t>
                      </a:r>
                    </a:p>
                  </a:txBody>
                  <a:tcPr>
                    <a:solidFill>
                      <a:schemeClr val="accent1">
                        <a:lumMod val="75000"/>
                      </a:schemeClr>
                    </a:solidFill>
                  </a:tcPr>
                </a:tc>
                <a:tc>
                  <a:txBody>
                    <a:bodyPr/>
                    <a:lstStyle/>
                    <a:p>
                      <a:r>
                        <a:rPr lang="en-US" sz="1600" dirty="0">
                          <a:latin typeface="Arial" panose="020B0604020202020204" pitchFamily="34" charset="0"/>
                          <a:cs typeface="Arial" panose="020B0604020202020204" pitchFamily="34" charset="0"/>
                        </a:rPr>
                        <a:t>4 - Definitions</a:t>
                      </a: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4 –  Ben </a:t>
                      </a:r>
                      <a:r>
                        <a:rPr lang="en-GB" sz="1600" dirty="0" err="1">
                          <a:latin typeface="Arial" panose="020B0604020202020204" pitchFamily="34" charset="0"/>
                          <a:cs typeface="Arial" panose="020B0604020202020204" pitchFamily="34" charset="0"/>
                        </a:rPr>
                        <a:t>Rothery</a:t>
                      </a:r>
                      <a:endParaRPr lang="en-GB" sz="16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pPr marL="0" indent="0">
                        <a:lnSpc>
                          <a:spcPct val="150000"/>
                        </a:lnSpc>
                        <a:buFont typeface="Arial" panose="020B0604020202020204" pitchFamily="34" charset="0"/>
                        <a:buNone/>
                      </a:pPr>
                      <a:r>
                        <a:rPr lang="en-GB" sz="1100" b="1" i="0" u="sng" kern="1200" dirty="0">
                          <a:solidFill>
                            <a:schemeClr val="dk1"/>
                          </a:solidFill>
                          <a:effectLst/>
                          <a:latin typeface="Arial" panose="020B0604020202020204" pitchFamily="34" charset="0"/>
                          <a:ea typeface="+mn-ea"/>
                          <a:cs typeface="Arial" panose="020B0604020202020204" pitchFamily="34" charset="0"/>
                        </a:rPr>
                        <a:t>hatching</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lines are drawn in one direction.</a:t>
                      </a:r>
                    </a:p>
                    <a:p>
                      <a:pPr marL="0" indent="0">
                        <a:lnSpc>
                          <a:spcPct val="150000"/>
                        </a:lnSpc>
                        <a:buFont typeface="Arial" panose="020B0604020202020204" pitchFamily="34" charset="0"/>
                        <a:buNone/>
                      </a:pPr>
                      <a:r>
                        <a:rPr lang="en-GB" sz="1100" b="1" i="0" u="sng" kern="1200" dirty="0">
                          <a:solidFill>
                            <a:schemeClr val="dk1"/>
                          </a:solidFill>
                          <a:effectLst/>
                          <a:latin typeface="Arial" panose="020B0604020202020204" pitchFamily="34" charset="0"/>
                          <a:ea typeface="+mn-ea"/>
                          <a:cs typeface="Arial" panose="020B0604020202020204" pitchFamily="34" charset="0"/>
                        </a:rPr>
                        <a:t>cross hatching</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lines are drawn in two or more directions.</a:t>
                      </a:r>
                    </a:p>
                    <a:p>
                      <a:pPr marL="0" indent="0">
                        <a:lnSpc>
                          <a:spcPct val="150000"/>
                        </a:lnSpc>
                        <a:buFont typeface="Arial" panose="020B0604020202020204" pitchFamily="34" charset="0"/>
                        <a:buNone/>
                      </a:pPr>
                      <a:r>
                        <a:rPr lang="en-GB" sz="1100" b="1" i="0" u="sng" kern="1200" dirty="0">
                          <a:solidFill>
                            <a:schemeClr val="dk1"/>
                          </a:solidFill>
                          <a:effectLst/>
                          <a:latin typeface="Arial" panose="020B0604020202020204" pitchFamily="34" charset="0"/>
                          <a:ea typeface="+mn-ea"/>
                          <a:cs typeface="Arial" panose="020B0604020202020204" pitchFamily="34" charset="0"/>
                        </a:rPr>
                        <a:t>stippling</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Dots which are close together or far apart.</a:t>
                      </a:r>
                    </a:p>
                    <a:p>
                      <a:pPr marL="0" indent="0">
                        <a:lnSpc>
                          <a:spcPct val="150000"/>
                        </a:lnSpc>
                        <a:buFont typeface="Arial" panose="020B0604020202020204" pitchFamily="34" charset="0"/>
                        <a:buNone/>
                      </a:pPr>
                      <a:r>
                        <a:rPr lang="en-GB" sz="1100" b="1" i="0" u="sng" kern="1200" dirty="0">
                          <a:solidFill>
                            <a:schemeClr val="dk1"/>
                          </a:solidFill>
                          <a:effectLst/>
                          <a:latin typeface="Arial" panose="020B0604020202020204" pitchFamily="34" charset="0"/>
                          <a:ea typeface="+mn-ea"/>
                          <a:cs typeface="Arial" panose="020B0604020202020204" pitchFamily="34" charset="0"/>
                        </a:rPr>
                        <a:t>overlay</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Layering multiple colours </a:t>
                      </a:r>
                    </a:p>
                    <a:p>
                      <a:pPr>
                        <a:lnSpc>
                          <a:spcPct val="150000"/>
                        </a:lnSpc>
                      </a:pPr>
                      <a:endParaRPr lang="en-GB" sz="1000" b="0" i="0" u="none" strike="noStrike" kern="1400" noProof="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nSpc>
                          <a:spcPct val="150000"/>
                        </a:lnSpc>
                      </a:pPr>
                      <a:r>
                        <a:rPr lang="en-GB" sz="1100" b="1" i="0" u="sng" kern="1200" dirty="0">
                          <a:solidFill>
                            <a:schemeClr val="dk1"/>
                          </a:solidFill>
                          <a:effectLst/>
                          <a:latin typeface="Arial" panose="020B0604020202020204" pitchFamily="34" charset="0"/>
                          <a:ea typeface="+mn-ea"/>
                          <a:cs typeface="Arial" panose="020B0604020202020204" pitchFamily="34" charset="0"/>
                        </a:rPr>
                        <a:t>symmetry</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when something is made up of identical parts facing each other.</a:t>
                      </a:r>
                    </a:p>
                    <a:p>
                      <a:pPr>
                        <a:lnSpc>
                          <a:spcPct val="150000"/>
                        </a:lnSpc>
                      </a:pPr>
                      <a:endParaRPr lang="en-GB" sz="1100" b="0" i="0" kern="1200" dirty="0">
                        <a:solidFill>
                          <a:schemeClr val="dk1"/>
                        </a:solidFill>
                        <a:effectLst/>
                        <a:latin typeface="Arial" panose="020B0604020202020204" pitchFamily="34" charset="0"/>
                        <a:ea typeface="+mn-ea"/>
                        <a:cs typeface="Arial" panose="020B0604020202020204" pitchFamily="34" charset="0"/>
                      </a:endParaRPr>
                    </a:p>
                    <a:p>
                      <a:pPr>
                        <a:lnSpc>
                          <a:spcPct val="150000"/>
                        </a:lnSpc>
                      </a:pPr>
                      <a:r>
                        <a:rPr lang="en-GB" sz="1100" b="1" i="0" u="sng" kern="1200" dirty="0">
                          <a:solidFill>
                            <a:schemeClr val="dk1"/>
                          </a:solidFill>
                          <a:effectLst/>
                          <a:latin typeface="Arial" panose="020B0604020202020204" pitchFamily="34" charset="0"/>
                          <a:ea typeface="+mn-ea"/>
                          <a:cs typeface="Arial" panose="020B0604020202020204" pitchFamily="34" charset="0"/>
                        </a:rPr>
                        <a:t>proportions</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the size relationships between different parts. For instance the height compared to the width.</a:t>
                      </a:r>
                    </a:p>
                    <a:p>
                      <a:pPr>
                        <a:lnSpc>
                          <a:spcPct val="150000"/>
                        </a:lnSpc>
                      </a:pPr>
                      <a:endParaRPr lang="en-GB" sz="1100" b="0" i="0" kern="1200" dirty="0">
                        <a:solidFill>
                          <a:schemeClr val="dk1"/>
                        </a:solidFill>
                        <a:effectLst/>
                        <a:latin typeface="Arial" panose="020B0604020202020204" pitchFamily="34" charset="0"/>
                        <a:ea typeface="+mn-ea"/>
                        <a:cs typeface="Arial" panose="020B0604020202020204" pitchFamily="34" charset="0"/>
                      </a:endParaRPr>
                    </a:p>
                    <a:p>
                      <a:pPr>
                        <a:lnSpc>
                          <a:spcPct val="150000"/>
                        </a:lnSpc>
                      </a:pPr>
                      <a:r>
                        <a:rPr lang="en-GB" sz="1100" b="1" i="0" u="sng" kern="1200" dirty="0">
                          <a:solidFill>
                            <a:schemeClr val="dk1"/>
                          </a:solidFill>
                          <a:effectLst/>
                          <a:latin typeface="Arial" panose="020B0604020202020204" pitchFamily="34" charset="0"/>
                          <a:ea typeface="+mn-ea"/>
                          <a:cs typeface="Arial" panose="020B0604020202020204" pitchFamily="34" charset="0"/>
                        </a:rPr>
                        <a:t>pattern</a:t>
                      </a:r>
                      <a:r>
                        <a:rPr lang="en-GB" sz="1100" b="1" i="0" kern="1200" dirty="0">
                          <a:solidFill>
                            <a:schemeClr val="dk1"/>
                          </a:solidFill>
                          <a:effectLst/>
                          <a:latin typeface="Arial" panose="020B0604020202020204" pitchFamily="34" charset="0"/>
                          <a:ea typeface="+mn-ea"/>
                          <a:cs typeface="Arial" panose="020B0604020202020204" pitchFamily="34" charset="0"/>
                        </a:rPr>
                        <a:t>: </a:t>
                      </a:r>
                      <a:r>
                        <a:rPr lang="en-GB" sz="1100" b="0" i="0" kern="1200" dirty="0">
                          <a:solidFill>
                            <a:schemeClr val="dk1"/>
                          </a:solidFill>
                          <a:effectLst/>
                          <a:latin typeface="Arial" panose="020B0604020202020204" pitchFamily="34" charset="0"/>
                          <a:ea typeface="+mn-ea"/>
                          <a:cs typeface="Arial" panose="020B0604020202020204" pitchFamily="34" charset="0"/>
                        </a:rPr>
                        <a:t>a design that is created by repeating a shape. It can be a design on  a fabric or a natural pattern, such as the markings on an animal’s fur.</a:t>
                      </a:r>
                    </a:p>
                  </a:txBody>
                  <a:tcPr>
                    <a:solidFill>
                      <a:schemeClr val="accent5">
                        <a:lumMod val="20000"/>
                        <a:lumOff val="80000"/>
                      </a:schemeClr>
                    </a:solidFill>
                  </a:tcPr>
                </a:tc>
                <a:tc>
                  <a:txBody>
                    <a:bodyPr/>
                    <a:lstStyle/>
                    <a:p>
                      <a:r>
                        <a:rPr lang="en-GB" sz="1100" b="0" dirty="0">
                          <a:latin typeface="Arial" panose="020B0604020202020204" pitchFamily="34" charset="0"/>
                          <a:cs typeface="Arial" panose="020B0604020202020204" pitchFamily="34" charset="0"/>
                        </a:rPr>
                        <a:t>Ben is a detail-obsessed illustrator who lives in London. He creates intricate and delicate illustrations inspired by his love of nature.</a:t>
                      </a:r>
                    </a:p>
                    <a:p>
                      <a:endParaRPr lang="en-GB" sz="1100" b="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He is best known for his beautiful illustrations of animals and insects.</a:t>
                      </a:r>
                    </a:p>
                    <a:p>
                      <a:pPr lvl="0">
                        <a:lnSpc>
                          <a:spcPct val="150000"/>
                        </a:lnSpc>
                        <a:buNone/>
                      </a:pPr>
                      <a:endParaRPr lang="en-GB" sz="1100" b="0" i="0" u="none" strike="noStrike" kern="1400" noProof="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0" name="Rectangle 9">
            <a:extLst>
              <a:ext uri="{FF2B5EF4-FFF2-40B4-BE49-F238E27FC236}">
                <a16:creationId xmlns:a16="http://schemas.microsoft.com/office/drawing/2014/main" id="{D24880CC-7321-F446-BFE5-22DFE6FBBC8A}"/>
              </a:ext>
            </a:extLst>
          </p:cNvPr>
          <p:cNvSpPr/>
          <p:nvPr/>
        </p:nvSpPr>
        <p:spPr>
          <a:xfrm>
            <a:off x="4370721" y="1572516"/>
            <a:ext cx="3405648" cy="2123658"/>
          </a:xfrm>
          <a:prstGeom prst="rect">
            <a:avLst/>
          </a:prstGeom>
        </p:spPr>
        <p:txBody>
          <a:bodyPr wrap="square">
            <a:spAutoFit/>
          </a:bodyPr>
          <a:lstStyle/>
          <a:p>
            <a:endParaRPr lang="en-GB" sz="1100" kern="1400" dirty="0">
              <a:solidFill>
                <a:srgbClr val="000000"/>
              </a:solidFill>
              <a:latin typeface="Arial" panose="020B0604020202020204" pitchFamily="34" charset="0"/>
              <a:cs typeface="Arial" panose="020B0604020202020204" pitchFamily="34" charset="0"/>
            </a:endParaRPr>
          </a:p>
          <a:p>
            <a:r>
              <a:rPr lang="en-GB" sz="1100" b="1" u="sng" kern="1400" dirty="0">
                <a:solidFill>
                  <a:srgbClr val="000000"/>
                </a:solidFill>
                <a:latin typeface="Arial" panose="020B0604020202020204" pitchFamily="34" charset="0"/>
                <a:cs typeface="Arial" panose="020B0604020202020204" pitchFamily="34" charset="0"/>
              </a:rPr>
              <a:t>secondary colours </a:t>
            </a:r>
            <a:r>
              <a:rPr lang="en-GB" sz="1100" b="1" kern="1400" dirty="0">
                <a:solidFill>
                  <a:srgbClr val="000000"/>
                </a:solidFill>
                <a:latin typeface="Arial" panose="020B0604020202020204" pitchFamily="34" charset="0"/>
                <a:cs typeface="Arial" panose="020B0604020202020204" pitchFamily="34" charset="0"/>
              </a:rPr>
              <a:t>- </a:t>
            </a:r>
            <a:r>
              <a:rPr lang="en-GB" sz="1100" kern="1400" dirty="0">
                <a:solidFill>
                  <a:srgbClr val="000000"/>
                </a:solidFill>
                <a:latin typeface="Arial" panose="020B0604020202020204" pitchFamily="34" charset="0"/>
                <a:cs typeface="Arial" panose="020B0604020202020204" pitchFamily="34" charset="0"/>
              </a:rPr>
              <a:t>Secondary colours are made by mixing 2 primary colours.</a:t>
            </a:r>
          </a:p>
          <a:p>
            <a:endParaRPr lang="en-GB" sz="1100" kern="1400" dirty="0">
              <a:solidFill>
                <a:srgbClr val="000000"/>
              </a:solidFill>
              <a:latin typeface="Arial" panose="020B0604020202020204" pitchFamily="34" charset="0"/>
              <a:cs typeface="Arial" panose="020B0604020202020204" pitchFamily="34" charset="0"/>
            </a:endParaRPr>
          </a:p>
          <a:p>
            <a:r>
              <a:rPr lang="en-GB" sz="1100" b="1" u="sng" kern="1400" dirty="0">
                <a:solidFill>
                  <a:srgbClr val="000000"/>
                </a:solidFill>
                <a:latin typeface="Arial" panose="020B0604020202020204" pitchFamily="34" charset="0"/>
                <a:cs typeface="Arial" panose="020B0604020202020204" pitchFamily="34" charset="0"/>
              </a:rPr>
              <a:t>tertiary colours</a:t>
            </a:r>
            <a:r>
              <a:rPr lang="en-GB" sz="1100" b="1" kern="1400" dirty="0">
                <a:solidFill>
                  <a:srgbClr val="000000"/>
                </a:solidFill>
                <a:latin typeface="Arial" panose="020B0604020202020204" pitchFamily="34" charset="0"/>
                <a:cs typeface="Arial" panose="020B0604020202020204" pitchFamily="34" charset="0"/>
              </a:rPr>
              <a:t>: </a:t>
            </a:r>
            <a:r>
              <a:rPr lang="en-GB" sz="1100" kern="1400" dirty="0">
                <a:solidFill>
                  <a:srgbClr val="000000"/>
                </a:solidFill>
                <a:latin typeface="Arial" panose="020B0604020202020204" pitchFamily="34" charset="0"/>
                <a:cs typeface="Arial" panose="020B0604020202020204" pitchFamily="34" charset="0"/>
              </a:rPr>
              <a:t>made by mixing a primary and secondary colour together.</a:t>
            </a:r>
          </a:p>
          <a:p>
            <a:endParaRPr lang="en-GB" sz="1100" kern="1400" dirty="0">
              <a:solidFill>
                <a:srgbClr val="000000"/>
              </a:solidFill>
              <a:latin typeface="Arial" panose="020B0604020202020204" pitchFamily="34" charset="0"/>
              <a:cs typeface="Arial" panose="020B0604020202020204" pitchFamily="34" charset="0"/>
            </a:endParaRPr>
          </a:p>
          <a:p>
            <a:r>
              <a:rPr lang="en-GB" sz="1100" b="1" u="sng" kern="1400" dirty="0">
                <a:solidFill>
                  <a:srgbClr val="000000"/>
                </a:solidFill>
                <a:latin typeface="Arial" panose="020B0604020202020204" pitchFamily="34" charset="0"/>
                <a:cs typeface="Arial" panose="020B0604020202020204" pitchFamily="34" charset="0"/>
              </a:rPr>
              <a:t>contrasting colours</a:t>
            </a:r>
            <a:r>
              <a:rPr lang="en-GB" sz="1100" b="1" kern="1400" dirty="0">
                <a:solidFill>
                  <a:srgbClr val="000000"/>
                </a:solidFill>
                <a:latin typeface="Arial" panose="020B0604020202020204" pitchFamily="34" charset="0"/>
                <a:cs typeface="Arial" panose="020B0604020202020204" pitchFamily="34" charset="0"/>
              </a:rPr>
              <a:t> </a:t>
            </a:r>
            <a:r>
              <a:rPr lang="en-GB" sz="1100" kern="1400" dirty="0">
                <a:solidFill>
                  <a:srgbClr val="000000"/>
                </a:solidFill>
                <a:latin typeface="Arial" panose="020B0604020202020204" pitchFamily="34" charset="0"/>
                <a:cs typeface="Arial" panose="020B0604020202020204" pitchFamily="34" charset="0"/>
              </a:rPr>
              <a:t>are opposite sides on the colour wheel.</a:t>
            </a:r>
          </a:p>
          <a:p>
            <a:endParaRPr lang="en-GB" sz="1100" kern="1400" dirty="0">
              <a:solidFill>
                <a:srgbClr val="000000"/>
              </a:solidFill>
              <a:latin typeface="Arial" panose="020B0604020202020204" pitchFamily="34" charset="0"/>
              <a:cs typeface="Arial" panose="020B0604020202020204" pitchFamily="34" charset="0"/>
            </a:endParaRPr>
          </a:p>
          <a:p>
            <a:r>
              <a:rPr lang="en-GB" sz="1100" b="1" u="sng" kern="1400" dirty="0">
                <a:solidFill>
                  <a:srgbClr val="000000"/>
                </a:solidFill>
                <a:latin typeface="Arial" panose="020B0604020202020204" pitchFamily="34" charset="0"/>
                <a:cs typeface="Arial" panose="020B0604020202020204" pitchFamily="34" charset="0"/>
              </a:rPr>
              <a:t>harmonious colours</a:t>
            </a:r>
            <a:r>
              <a:rPr lang="en-GB" sz="1100" b="1" kern="1400" dirty="0">
                <a:solidFill>
                  <a:srgbClr val="000000"/>
                </a:solidFill>
                <a:latin typeface="Arial" panose="020B0604020202020204" pitchFamily="34" charset="0"/>
                <a:cs typeface="Arial" panose="020B0604020202020204" pitchFamily="34" charset="0"/>
              </a:rPr>
              <a:t> </a:t>
            </a:r>
            <a:r>
              <a:rPr lang="en-GB" sz="1100" kern="1400" dirty="0">
                <a:solidFill>
                  <a:srgbClr val="000000"/>
                </a:solidFill>
                <a:latin typeface="Arial" panose="020B0604020202020204" pitchFamily="34" charset="0"/>
                <a:cs typeface="Arial" panose="020B0604020202020204" pitchFamily="34" charset="0"/>
              </a:rPr>
              <a:t>and next to each other on the colour wheel.</a:t>
            </a:r>
          </a:p>
        </p:txBody>
      </p:sp>
      <p:pic>
        <p:nvPicPr>
          <p:cNvPr id="27" name="Picture 26">
            <a:extLst>
              <a:ext uri="{FF2B5EF4-FFF2-40B4-BE49-F238E27FC236}">
                <a16:creationId xmlns:a16="http://schemas.microsoft.com/office/drawing/2014/main" id="{E72C3E8F-52B7-EE0C-82A0-C7427CA9F0E4}"/>
              </a:ext>
            </a:extLst>
          </p:cNvPr>
          <p:cNvPicPr>
            <a:picLocks noChangeAspect="1"/>
          </p:cNvPicPr>
          <p:nvPr/>
        </p:nvPicPr>
        <p:blipFill>
          <a:blip r:embed="rId4"/>
          <a:stretch>
            <a:fillRect/>
          </a:stretch>
        </p:blipFill>
        <p:spPr>
          <a:xfrm>
            <a:off x="7776368" y="1634166"/>
            <a:ext cx="1899052" cy="1823089"/>
          </a:xfrm>
          <a:prstGeom prst="rect">
            <a:avLst/>
          </a:prstGeom>
        </p:spPr>
      </p:pic>
      <p:pic>
        <p:nvPicPr>
          <p:cNvPr id="30" name="Picture 29">
            <a:extLst>
              <a:ext uri="{FF2B5EF4-FFF2-40B4-BE49-F238E27FC236}">
                <a16:creationId xmlns:a16="http://schemas.microsoft.com/office/drawing/2014/main" id="{80690CCF-9283-20F7-5D21-A77B286D0FD5}"/>
              </a:ext>
            </a:extLst>
          </p:cNvPr>
          <p:cNvPicPr>
            <a:picLocks noChangeAspect="1"/>
          </p:cNvPicPr>
          <p:nvPr/>
        </p:nvPicPr>
        <p:blipFill rotWithShape="1">
          <a:blip r:embed="rId5"/>
          <a:srcRect t="7987" b="58071"/>
          <a:stretch/>
        </p:blipFill>
        <p:spPr>
          <a:xfrm>
            <a:off x="47912" y="5867041"/>
            <a:ext cx="2262462" cy="773895"/>
          </a:xfrm>
          <a:prstGeom prst="rect">
            <a:avLst/>
          </a:prstGeom>
        </p:spPr>
      </p:pic>
      <p:pic>
        <p:nvPicPr>
          <p:cNvPr id="31" name="Picture 30">
            <a:extLst>
              <a:ext uri="{FF2B5EF4-FFF2-40B4-BE49-F238E27FC236}">
                <a16:creationId xmlns:a16="http://schemas.microsoft.com/office/drawing/2014/main" id="{E0EE3330-2056-C569-7A10-B8E879115630}"/>
              </a:ext>
            </a:extLst>
          </p:cNvPr>
          <p:cNvPicPr>
            <a:picLocks noChangeAspect="1"/>
          </p:cNvPicPr>
          <p:nvPr/>
        </p:nvPicPr>
        <p:blipFill rotWithShape="1">
          <a:blip r:embed="rId5"/>
          <a:srcRect l="2763" t="57029" r="69488" b="12959"/>
          <a:stretch/>
        </p:blipFill>
        <p:spPr>
          <a:xfrm>
            <a:off x="2311265" y="5867040"/>
            <a:ext cx="709120" cy="773895"/>
          </a:xfrm>
          <a:prstGeom prst="rect">
            <a:avLst/>
          </a:prstGeom>
        </p:spPr>
      </p:pic>
      <p:pic>
        <p:nvPicPr>
          <p:cNvPr id="33" name="Picture 32">
            <a:extLst>
              <a:ext uri="{FF2B5EF4-FFF2-40B4-BE49-F238E27FC236}">
                <a16:creationId xmlns:a16="http://schemas.microsoft.com/office/drawing/2014/main" id="{3B8B15D6-B84F-A27E-7572-1B2E2B14A40E}"/>
              </a:ext>
            </a:extLst>
          </p:cNvPr>
          <p:cNvPicPr>
            <a:picLocks noChangeAspect="1"/>
          </p:cNvPicPr>
          <p:nvPr/>
        </p:nvPicPr>
        <p:blipFill rotWithShape="1">
          <a:blip r:embed="rId6"/>
          <a:srcRect l="4560" t="24340" r="5623" b="16667"/>
          <a:stretch/>
        </p:blipFill>
        <p:spPr>
          <a:xfrm>
            <a:off x="6885617" y="5215767"/>
            <a:ext cx="2331232" cy="1531166"/>
          </a:xfrm>
          <a:prstGeom prst="rect">
            <a:avLst/>
          </a:prstGeom>
        </p:spPr>
      </p:pic>
    </p:spTree>
    <p:extLst>
      <p:ext uri="{BB962C8B-B14F-4D97-AF65-F5344CB8AC3E}">
        <p14:creationId xmlns:p14="http://schemas.microsoft.com/office/powerpoint/2010/main" val="31938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23248" y="653494"/>
          <a:ext cx="9859500" cy="3134994"/>
        </p:xfrm>
        <a:graphic>
          <a:graphicData uri="http://schemas.openxmlformats.org/drawingml/2006/table">
            <a:tbl>
              <a:tblPr firstRow="1" bandRow="1">
                <a:tableStyleId>{5C22544A-7EE6-4342-B048-85BDC9FD1C3A}</a:tableStyleId>
              </a:tblPr>
              <a:tblGrid>
                <a:gridCol w="3286500">
                  <a:extLst>
                    <a:ext uri="{9D8B030D-6E8A-4147-A177-3AD203B41FA5}">
                      <a16:colId xmlns:a16="http://schemas.microsoft.com/office/drawing/2014/main" val="163302815"/>
                    </a:ext>
                  </a:extLst>
                </a:gridCol>
                <a:gridCol w="3286500">
                  <a:extLst>
                    <a:ext uri="{9D8B030D-6E8A-4147-A177-3AD203B41FA5}">
                      <a16:colId xmlns:a16="http://schemas.microsoft.com/office/drawing/2014/main" val="3581695665"/>
                    </a:ext>
                  </a:extLst>
                </a:gridCol>
                <a:gridCol w="3286500">
                  <a:extLst>
                    <a:ext uri="{9D8B030D-6E8A-4147-A177-3AD203B41FA5}">
                      <a16:colId xmlns:a16="http://schemas.microsoft.com/office/drawing/2014/main" val="1662650907"/>
                    </a:ext>
                  </a:extLst>
                </a:gridCol>
              </a:tblGrid>
              <a:tr h="395288">
                <a:tc>
                  <a:txBody>
                    <a:bodyPr/>
                    <a:lstStyle/>
                    <a:p>
                      <a:r>
                        <a:rPr lang="en-GB" sz="1450" b="0" dirty="0">
                          <a:latin typeface="Arial" panose="020B0604020202020204" pitchFamily="34" charset="0"/>
                          <a:cs typeface="Arial" panose="020B0604020202020204" pitchFamily="34" charset="0"/>
                        </a:rPr>
                        <a:t>1 – Women</a:t>
                      </a:r>
                    </a:p>
                  </a:txBody>
                  <a:tcPr anchor="ctr">
                    <a:solidFill>
                      <a:schemeClr val="accent1">
                        <a:lumMod val="75000"/>
                      </a:schemeClr>
                    </a:solidFill>
                  </a:tcPr>
                </a:tc>
                <a:tc>
                  <a:txBody>
                    <a:bodyPr/>
                    <a:lstStyle/>
                    <a:p>
                      <a:r>
                        <a:rPr lang="en-GB" sz="1450" b="0" dirty="0">
                          <a:latin typeface="Arial" panose="020B0604020202020204" pitchFamily="34" charset="0"/>
                          <a:cs typeface="Arial" panose="020B0604020202020204" pitchFamily="34" charset="0"/>
                        </a:rPr>
                        <a:t>2 – Children</a:t>
                      </a:r>
                    </a:p>
                  </a:txBody>
                  <a:tcPr anchor="ctr">
                    <a:solidFill>
                      <a:schemeClr val="accent1">
                        <a:lumMod val="75000"/>
                      </a:schemeClr>
                    </a:solidFill>
                  </a:tcPr>
                </a:tc>
                <a:tc>
                  <a:txBody>
                    <a:bodyPr/>
                    <a:lstStyle/>
                    <a:p>
                      <a:r>
                        <a:rPr lang="en-GB" sz="1450" b="0" dirty="0">
                          <a:latin typeface="Arial" panose="020B0604020202020204" pitchFamily="34" charset="0"/>
                          <a:cs typeface="Arial" panose="020B0604020202020204" pitchFamily="34" charset="0"/>
                        </a:rPr>
                        <a:t>3</a:t>
                      </a:r>
                      <a:r>
                        <a:rPr lang="en-GB" sz="1450" b="0" baseline="0" dirty="0">
                          <a:latin typeface="Arial" panose="020B0604020202020204" pitchFamily="34" charset="0"/>
                          <a:cs typeface="Arial" panose="020B0604020202020204" pitchFamily="34" charset="0"/>
                        </a:rPr>
                        <a:t> – Germans</a:t>
                      </a:r>
                    </a:p>
                  </a:txBody>
                  <a:tcPr anchor="ctr">
                    <a:solidFill>
                      <a:schemeClr val="accent1">
                        <a:lumMod val="75000"/>
                      </a:schemeClr>
                    </a:solidFill>
                  </a:tcPr>
                </a:tc>
                <a:extLst>
                  <a:ext uri="{0D108BD9-81ED-4DB2-BD59-A6C34878D82A}">
                    <a16:rowId xmlns:a16="http://schemas.microsoft.com/office/drawing/2014/main" val="1986237655"/>
                  </a:ext>
                </a:extLst>
              </a:tr>
              <a:tr h="2739706">
                <a:tc>
                  <a:txBody>
                    <a:bodyPr/>
                    <a:lstStyle/>
                    <a:p>
                      <a:endParaRPr lang="en-GB" sz="145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45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45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31391" y="3799287"/>
          <a:ext cx="9859497" cy="3030779"/>
        </p:xfrm>
        <a:graphic>
          <a:graphicData uri="http://schemas.openxmlformats.org/drawingml/2006/table">
            <a:tbl>
              <a:tblPr firstRow="1" bandRow="1">
                <a:tableStyleId>{5C22544A-7EE6-4342-B048-85BDC9FD1C3A}</a:tableStyleId>
              </a:tblPr>
              <a:tblGrid>
                <a:gridCol w="3286499">
                  <a:extLst>
                    <a:ext uri="{9D8B030D-6E8A-4147-A177-3AD203B41FA5}">
                      <a16:colId xmlns:a16="http://schemas.microsoft.com/office/drawing/2014/main" val="163302815"/>
                    </a:ext>
                  </a:extLst>
                </a:gridCol>
                <a:gridCol w="3286499">
                  <a:extLst>
                    <a:ext uri="{9D8B030D-6E8A-4147-A177-3AD203B41FA5}">
                      <a16:colId xmlns:a16="http://schemas.microsoft.com/office/drawing/2014/main" val="3581695665"/>
                    </a:ext>
                  </a:extLst>
                </a:gridCol>
                <a:gridCol w="3286499">
                  <a:extLst>
                    <a:ext uri="{9D8B030D-6E8A-4147-A177-3AD203B41FA5}">
                      <a16:colId xmlns:a16="http://schemas.microsoft.com/office/drawing/2014/main" val="1662650907"/>
                    </a:ext>
                  </a:extLst>
                </a:gridCol>
              </a:tblGrid>
              <a:tr h="382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50" b="0" dirty="0">
                          <a:latin typeface="Arial" panose="020B0604020202020204" pitchFamily="34" charset="0"/>
                          <a:cs typeface="Arial" panose="020B0604020202020204" pitchFamily="34" charset="0"/>
                        </a:rPr>
                        <a:t>4 – </a:t>
                      </a:r>
                      <a:r>
                        <a:rPr lang="en-GB" sz="1450" b="0" baseline="0" dirty="0">
                          <a:latin typeface="Arial" panose="020B0604020202020204" pitchFamily="34" charset="0"/>
                          <a:cs typeface="Arial" panose="020B0604020202020204" pitchFamily="34" charset="0"/>
                        </a:rPr>
                        <a:t>Terror Tactics</a:t>
                      </a:r>
                    </a:p>
                  </a:txBody>
                  <a:tcPr anchor="ctr">
                    <a:solidFill>
                      <a:schemeClr val="accent1">
                        <a:lumMod val="75000"/>
                      </a:schemeClr>
                    </a:solidFill>
                  </a:tcPr>
                </a:tc>
                <a:tc>
                  <a:txBody>
                    <a:bodyPr/>
                    <a:lstStyle/>
                    <a:p>
                      <a:r>
                        <a:rPr lang="en-GB" sz="1450" b="0" dirty="0">
                          <a:latin typeface="Arial" panose="020B0604020202020204" pitchFamily="34" charset="0"/>
                          <a:cs typeface="Arial" panose="020B0604020202020204" pitchFamily="34" charset="0"/>
                        </a:rPr>
                        <a:t>5 – Religion in Germany</a:t>
                      </a:r>
                    </a:p>
                  </a:txBody>
                  <a:tcPr anchor="ctr">
                    <a:solidFill>
                      <a:schemeClr val="accent1">
                        <a:lumMod val="75000"/>
                      </a:schemeClr>
                    </a:solidFill>
                  </a:tcPr>
                </a:tc>
                <a:tc>
                  <a:txBody>
                    <a:bodyPr/>
                    <a:lstStyle/>
                    <a:p>
                      <a:r>
                        <a:rPr lang="en-GB" sz="1450" b="0" dirty="0">
                          <a:latin typeface="Arial" panose="020B0604020202020204" pitchFamily="34" charset="0"/>
                          <a:cs typeface="Arial" panose="020B0604020202020204" pitchFamily="34" charset="0"/>
                        </a:rPr>
                        <a:t>6 – Undesirables</a:t>
                      </a:r>
                    </a:p>
                  </a:txBody>
                  <a:tcPr anchor="ctr">
                    <a:solidFill>
                      <a:schemeClr val="accent1">
                        <a:lumMod val="75000"/>
                      </a:schemeClr>
                    </a:solidFill>
                  </a:tcPr>
                </a:tc>
                <a:extLst>
                  <a:ext uri="{0D108BD9-81ED-4DB2-BD59-A6C34878D82A}">
                    <a16:rowId xmlns:a16="http://schemas.microsoft.com/office/drawing/2014/main" val="1986237655"/>
                  </a:ext>
                </a:extLst>
              </a:tr>
              <a:tr h="2648632">
                <a:tc>
                  <a:txBody>
                    <a:bodyPr/>
                    <a:lstStyle/>
                    <a:p>
                      <a:endParaRPr lang="en-GB" sz="145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45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920" kern="1200" dirty="0">
                        <a:solidFill>
                          <a:prstClr val="black"/>
                        </a:solidFill>
                        <a:latin typeface="Arial" panose="020B0604020202020204" pitchFamily="34" charset="0"/>
                        <a:ea typeface="+mn-ea"/>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pic>
        <p:nvPicPr>
          <p:cNvPr id="1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42342" y="33191"/>
            <a:ext cx="518080" cy="547425"/>
          </a:xfrm>
          <a:prstGeom prst="rect">
            <a:avLst/>
          </a:prstGeom>
          <a:noFill/>
          <a:ln>
            <a:noFill/>
          </a:ln>
        </p:spPr>
      </p:pic>
      <p:graphicFrame>
        <p:nvGraphicFramePr>
          <p:cNvPr id="20" name="Table 19">
            <a:extLst>
              <a:ext uri="{FF2B5EF4-FFF2-40B4-BE49-F238E27FC236}">
                <a16:creationId xmlns:a16="http://schemas.microsoft.com/office/drawing/2014/main" id="{341D0CB2-1579-4357-ADB2-BC295E5C7746}"/>
              </a:ext>
            </a:extLst>
          </p:cNvPr>
          <p:cNvGraphicFramePr>
            <a:graphicFrameLocks noGrp="1"/>
          </p:cNvGraphicFramePr>
          <p:nvPr/>
        </p:nvGraphicFramePr>
        <p:xfrm>
          <a:off x="23250" y="168054"/>
          <a:ext cx="8951121" cy="365760"/>
        </p:xfrm>
        <a:graphic>
          <a:graphicData uri="http://schemas.openxmlformats.org/drawingml/2006/table">
            <a:tbl>
              <a:tblPr firstRow="1" bandRow="1">
                <a:tableStyleId>{5C22544A-7EE6-4342-B048-85BDC9FD1C3A}</a:tableStyleId>
              </a:tblPr>
              <a:tblGrid>
                <a:gridCol w="2237780">
                  <a:extLst>
                    <a:ext uri="{9D8B030D-6E8A-4147-A177-3AD203B41FA5}">
                      <a16:colId xmlns:a16="http://schemas.microsoft.com/office/drawing/2014/main" val="2728078994"/>
                    </a:ext>
                  </a:extLst>
                </a:gridCol>
                <a:gridCol w="4337327">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8">
                  <a:extLst>
                    <a:ext uri="{9D8B030D-6E8A-4147-A177-3AD203B41FA5}">
                      <a16:colId xmlns:a16="http://schemas.microsoft.com/office/drawing/2014/main" val="514512078"/>
                    </a:ext>
                  </a:extLst>
                </a:gridCol>
              </a:tblGrid>
              <a:tr h="250864">
                <a:tc>
                  <a:txBody>
                    <a:bodyPr/>
                    <a:lstStyle/>
                    <a:p>
                      <a:pPr algn="ctr"/>
                      <a:r>
                        <a:rPr lang="en-GB" sz="1800" b="0" baseline="0" dirty="0">
                          <a:latin typeface="Arial" panose="020B0604020202020204" pitchFamily="34" charset="0"/>
                          <a:cs typeface="Arial" panose="020B0604020202020204" pitchFamily="34" charset="0"/>
                        </a:rPr>
                        <a:t>Modern History</a:t>
                      </a:r>
                      <a:endParaRPr lang="en-GB" sz="1800"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sz="1800" b="0" dirty="0">
                          <a:latin typeface="Arial" panose="020B0604020202020204" pitchFamily="34" charset="0"/>
                          <a:cs typeface="Arial" panose="020B0604020202020204" pitchFamily="34" charset="0"/>
                        </a:rPr>
                        <a:t>Life</a:t>
                      </a:r>
                      <a:r>
                        <a:rPr lang="en-GB" sz="1800" b="0" baseline="0" dirty="0">
                          <a:latin typeface="Arial" panose="020B0604020202020204" pitchFamily="34" charset="0"/>
                          <a:cs typeface="Arial" panose="020B0604020202020204" pitchFamily="34" charset="0"/>
                        </a:rPr>
                        <a:t> in Nazi Germany</a:t>
                      </a:r>
                      <a:endParaRPr lang="en-GB" sz="1800"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sz="1800" b="0" dirty="0">
                          <a:latin typeface="Arial" panose="020B0604020202020204" pitchFamily="34" charset="0"/>
                          <a:cs typeface="Arial" panose="020B0604020202020204" pitchFamily="34" charset="0"/>
                        </a:rPr>
                        <a:t>Year 9</a:t>
                      </a:r>
                    </a:p>
                  </a:txBody>
                  <a:tcPr>
                    <a:solidFill>
                      <a:schemeClr val="accent1">
                        <a:lumMod val="75000"/>
                      </a:schemeClr>
                    </a:solidFill>
                  </a:tcPr>
                </a:tc>
                <a:tc>
                  <a:txBody>
                    <a:bodyPr/>
                    <a:lstStyle/>
                    <a:p>
                      <a:pPr algn="ctr"/>
                      <a:r>
                        <a:rPr lang="en-GB" sz="1800" b="0" dirty="0">
                          <a:latin typeface="Arial" panose="020B0604020202020204" pitchFamily="34" charset="0"/>
                          <a:cs typeface="Arial" panose="020B0604020202020204" pitchFamily="34" charset="0"/>
                        </a:rPr>
                        <a:t>Term 1</a:t>
                      </a: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sp>
        <p:nvSpPr>
          <p:cNvPr id="5" name="AutoShape 2" descr="Nazi SS suspects still not charged: German media report | News | DW |  28.09.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350CF38-01F1-4BDF-9EB8-59B4C7E8B108}"/>
              </a:ext>
            </a:extLst>
          </p:cNvPr>
          <p:cNvSpPr txBox="1"/>
          <p:nvPr/>
        </p:nvSpPr>
        <p:spPr>
          <a:xfrm>
            <a:off x="63822" y="1087405"/>
            <a:ext cx="3261034" cy="46166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Aryan:</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Germanic race the Nazis believed was superior to others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E350CF38-01F1-4BDF-9EB8-59B4C7E8B108}"/>
              </a:ext>
            </a:extLst>
          </p:cNvPr>
          <p:cNvSpPr txBox="1"/>
          <p:nvPr/>
        </p:nvSpPr>
        <p:spPr>
          <a:xfrm>
            <a:off x="53467" y="1354933"/>
            <a:ext cx="3207549" cy="2446824"/>
          </a:xfrm>
          <a:prstGeom prst="rect">
            <a:avLst/>
          </a:prstGeom>
          <a:noFill/>
        </p:spPr>
        <p:txBody>
          <a:bodyPr wrap="square" rtlCol="0">
            <a:spAutoFit/>
          </a:bodyPr>
          <a:lstStyle/>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1920s, German women had enjoyed more liberal lives E.G. drinking and smoking.</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1930s, Nazism said that women should return to traditional roles. They encouraged the 3 Ks (Kinder (children), </a:t>
            </a:r>
            <a:r>
              <a:rPr kumimoji="0" lang="en-GB" sz="8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Kuche</a:t>
            </a: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(kitchen), </a:t>
            </a:r>
            <a:r>
              <a:rPr kumimoji="0" lang="en-GB" sz="8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Kirche</a:t>
            </a: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(church). </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 were expected to have several Aryan children.</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 were to wear plain clothing, wear no make-up and have their hair tied up. </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1933, Hitler gave newlyweds 1,000 marks, allowing them to keep 250 marks for every child they had.</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Motherhood Cross was given to women who had children.</a:t>
            </a:r>
          </a:p>
        </p:txBody>
      </p:sp>
      <p:sp>
        <p:nvSpPr>
          <p:cNvPr id="40" name="TextBox 39">
            <a:extLst>
              <a:ext uri="{FF2B5EF4-FFF2-40B4-BE49-F238E27FC236}">
                <a16:creationId xmlns:a16="http://schemas.microsoft.com/office/drawing/2014/main" id="{E350CF38-01F1-4BDF-9EB8-59B4C7E8B108}"/>
              </a:ext>
            </a:extLst>
          </p:cNvPr>
          <p:cNvSpPr txBox="1"/>
          <p:nvPr/>
        </p:nvSpPr>
        <p:spPr>
          <a:xfrm>
            <a:off x="3336564" y="1081197"/>
            <a:ext cx="3261034" cy="49629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8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propaganda:</a:t>
            </a: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methods to influence how someone thinks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85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eugenics:</a:t>
            </a: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study of reproduction </a:t>
            </a:r>
          </a:p>
        </p:txBody>
      </p:sp>
      <p:sp>
        <p:nvSpPr>
          <p:cNvPr id="43" name="TextBox 42">
            <a:extLst>
              <a:ext uri="{FF2B5EF4-FFF2-40B4-BE49-F238E27FC236}">
                <a16:creationId xmlns:a16="http://schemas.microsoft.com/office/drawing/2014/main" id="{2CE19B9E-9CCE-4D52-BAF8-1BFE8B0DB597}"/>
              </a:ext>
            </a:extLst>
          </p:cNvPr>
          <p:cNvSpPr txBox="1"/>
          <p:nvPr/>
        </p:nvSpPr>
        <p:spPr>
          <a:xfrm>
            <a:off x="23245" y="4152948"/>
            <a:ext cx="3302908" cy="1080000"/>
          </a:xfrm>
          <a:prstGeom prst="rect">
            <a:avLst/>
          </a:prstGeom>
          <a:noFill/>
        </p:spPr>
        <p:txBody>
          <a:bodyPr wrap="square" rtlCol="0">
            <a:spAutoFit/>
          </a:bodyPr>
          <a:lstStyle/>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Nazis also frightened people into supporting them.</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SS (Schutzstaffel) was Hitler’s private army. He used them as an execution squad on his opponents and as guards in concentration camps.</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Gestapo were the secret police. Over 150,000 people reported anti-Nazi behaviour to them.</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Gestapo did not wear uniform, so Germans didn’t know who / where the Gestapo were.</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Their tactics included murder and torture.</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Heinrich Himmler was the head of the SS and police.</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‘People’s Courts’ charged the Nazi’s enemies with treason without a trial.</a:t>
            </a: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5732" marR="0" lvl="0" indent="-185732"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E350CF38-01F1-4BDF-9EB8-59B4C7E8B108}"/>
              </a:ext>
            </a:extLst>
          </p:cNvPr>
          <p:cNvSpPr txBox="1"/>
          <p:nvPr/>
        </p:nvSpPr>
        <p:spPr>
          <a:xfrm>
            <a:off x="3310188" y="1561154"/>
            <a:ext cx="3272054" cy="2250616"/>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Nazis believed children were important. He influenced them through: school, propaganda, and youth groups.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Textbooks, especially history and biology, were re-written to promote Germany, Aryans and anti-Semitism.</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Eugenics was taught in all schools.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Boys mostly learnt history, eugenics and PE.</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attended the Hitler Youth where they were prepared for the army.</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Girls mostly learnt housework, eugenics and PE.</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attended the League of German Maidens where they were prepared for motherhood.</a:t>
            </a:r>
          </a:p>
        </p:txBody>
      </p:sp>
      <p:sp>
        <p:nvSpPr>
          <p:cNvPr id="23" name="TextBox 22">
            <a:extLst>
              <a:ext uri="{FF2B5EF4-FFF2-40B4-BE49-F238E27FC236}">
                <a16:creationId xmlns:a16="http://schemas.microsoft.com/office/drawing/2014/main" id="{C030AAFA-BDB6-4242-AA51-7F75F7CDF0E0}"/>
              </a:ext>
            </a:extLst>
          </p:cNvPr>
          <p:cNvSpPr txBox="1"/>
          <p:nvPr/>
        </p:nvSpPr>
        <p:spPr>
          <a:xfrm>
            <a:off x="6621714" y="1067243"/>
            <a:ext cx="3261034" cy="27437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73CF4FF2-26A8-4D69-9ADB-0C175E2B5373}"/>
              </a:ext>
            </a:extLst>
          </p:cNvPr>
          <p:cNvSpPr txBox="1"/>
          <p:nvPr/>
        </p:nvSpPr>
        <p:spPr>
          <a:xfrm>
            <a:off x="3315941" y="4169220"/>
            <a:ext cx="3281845" cy="2677656"/>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the 1930s, there were 45 million Protestants and 22 million Catholics living in Germany – they were a threat to the Nazis.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Nazis created a church called the Reich Church, to bring the different types of religion together.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German Christians worked within the Reich Church.</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religious people opposed the Nazis. Martin </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Niemoller</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set up the Confessional Church and was arrested and sent to a concentration camp in 1937.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 Pastors of the Confessional Church were arrested and sent to camps.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1937, Pope Pius XI publicly criticised the Nazis and so 400 Catholic priests were sent to Dachau concentration camp.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Nazis power over the Church did not last past the outbreak of the Second World War.</a:t>
            </a:r>
          </a:p>
        </p:txBody>
      </p:sp>
      <p:sp>
        <p:nvSpPr>
          <p:cNvPr id="26" name="TextBox 25">
            <a:extLst>
              <a:ext uri="{FF2B5EF4-FFF2-40B4-BE49-F238E27FC236}">
                <a16:creationId xmlns:a16="http://schemas.microsoft.com/office/drawing/2014/main" id="{3817990C-788A-4491-9982-C2413AD22C5A}"/>
              </a:ext>
            </a:extLst>
          </p:cNvPr>
          <p:cNvSpPr txBox="1"/>
          <p:nvPr/>
        </p:nvSpPr>
        <p:spPr>
          <a:xfrm>
            <a:off x="6638172" y="1081197"/>
            <a:ext cx="3263518" cy="2643031"/>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all Germans were Nazis. The Nazis tried to keep these people under control, using positive and negative methods.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1933 Hitler promised ‘bread and work’, and full employment. He used unemployed men between 18 and 25 years old to build the 1936 Berlin Olympic Stadium.</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1935 onwards, men were conscripted into the army.</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wanted Germany to be self-sufficient – autarky.</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Nazis introduced a programme called ‘Strength Through Joy’ – this rewarded workers with theatre trips, picnics and holidays.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Hitler designed the Volkswagen (the people’s car) for German workers to buy (although car production stopped when the Second World War started in 1939). </a:t>
            </a:r>
          </a:p>
        </p:txBody>
      </p:sp>
      <p:sp>
        <p:nvSpPr>
          <p:cNvPr id="28" name="TextBox 27">
            <a:extLst>
              <a:ext uri="{FF2B5EF4-FFF2-40B4-BE49-F238E27FC236}">
                <a16:creationId xmlns:a16="http://schemas.microsoft.com/office/drawing/2014/main" id="{DD3D221A-1246-40E0-B23C-8F3EB459845E}"/>
              </a:ext>
            </a:extLst>
          </p:cNvPr>
          <p:cNvSpPr txBox="1"/>
          <p:nvPr/>
        </p:nvSpPr>
        <p:spPr>
          <a:xfrm>
            <a:off x="6601656" y="4217665"/>
            <a:ext cx="3289232" cy="1330429"/>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Hitler believed in the superiority of the Aryan Race.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Nazis hated particular ‘undesirable’ groups such as: Jews, Gypsies, homosexuals, disabled people, Poles, and political opponents.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of these groups were sterilised to stop them having children.</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Between 1939 and 1941 over 100,000 disabled Germans were killed in secret, without the consent of their families.</a:t>
            </a:r>
          </a:p>
        </p:txBody>
      </p:sp>
      <p:pic>
        <p:nvPicPr>
          <p:cNvPr id="41" name="Picture 6" descr="Anti-Trump resistance campaign criticised for looking like Nazi  concentration camp badg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90" r="8100"/>
          <a:stretch/>
        </p:blipFill>
        <p:spPr bwMode="auto">
          <a:xfrm>
            <a:off x="8352148" y="5723005"/>
            <a:ext cx="1379499" cy="932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D3D221A-1246-40E0-B23C-8F3EB459845E}"/>
              </a:ext>
            </a:extLst>
          </p:cNvPr>
          <p:cNvSpPr txBox="1"/>
          <p:nvPr/>
        </p:nvSpPr>
        <p:spPr>
          <a:xfrm>
            <a:off x="6593104" y="5470368"/>
            <a:ext cx="1815038" cy="1352678"/>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Millions were sent to concentration camps. 85% of Germany’s Gypsies died in camps.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groups wore different coloured triangles to show other prisoners who </a:t>
            </a:r>
            <a:r>
              <a:rPr kumimoji="0" lang="en-GB" sz="78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they were.</a:t>
            </a:r>
            <a:endParaRPr kumimoji="0" lang="en-GB" sz="78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286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12615" y="653494"/>
          <a:ext cx="9880766" cy="3073414"/>
        </p:xfrm>
        <a:graphic>
          <a:graphicData uri="http://schemas.openxmlformats.org/drawingml/2006/table">
            <a:tbl>
              <a:tblPr firstRow="1" bandRow="1">
                <a:tableStyleId>{5C22544A-7EE6-4342-B048-85BDC9FD1C3A}</a:tableStyleId>
              </a:tblPr>
              <a:tblGrid>
                <a:gridCol w="4940383">
                  <a:extLst>
                    <a:ext uri="{9D8B030D-6E8A-4147-A177-3AD203B41FA5}">
                      <a16:colId xmlns:a16="http://schemas.microsoft.com/office/drawing/2014/main" val="163302815"/>
                    </a:ext>
                  </a:extLst>
                </a:gridCol>
                <a:gridCol w="4940383">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23251" y="643402"/>
            <a:ext cx="3534857" cy="370166"/>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 The Evolution of Pop Music	 </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44F2476E-83DD-498D-AF9F-D294B95184EE}"/>
              </a:ext>
            </a:extLst>
          </p:cNvPr>
          <p:cNvSpPr/>
          <p:nvPr/>
        </p:nvSpPr>
        <p:spPr>
          <a:xfrm>
            <a:off x="6521799" y="106722"/>
            <a:ext cx="1044473" cy="421975"/>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7</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11E54A8-6827-44A6-B86E-1762044BFFF8}"/>
              </a:ext>
            </a:extLst>
          </p:cNvPr>
          <p:cNvSpPr/>
          <p:nvPr/>
        </p:nvSpPr>
        <p:spPr>
          <a:xfrm>
            <a:off x="7537232" y="111067"/>
            <a:ext cx="1274501" cy="449418"/>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a:t>
            </a: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69E19D7-2734-4F67-9A05-F9D6A69A0F72}"/>
              </a:ext>
            </a:extLst>
          </p:cNvPr>
          <p:cNvSpPr txBox="1"/>
          <p:nvPr/>
        </p:nvSpPr>
        <p:spPr>
          <a:xfrm>
            <a:off x="2828206" y="127360"/>
            <a:ext cx="344876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Music of the Sahara </a:t>
            </a: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80562" y="1132499"/>
            <a:ext cx="4682823" cy="22485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GB" sz="1000" b="1" i="0" u="none" strike="noStrike" kern="1400" cap="none" spc="0" normalizeH="0" baseline="0" noProof="0" dirty="0">
                <a:ln>
                  <a:noFill/>
                </a:ln>
                <a:solidFill>
                  <a:srgbClr val="000000"/>
                </a:solidFill>
                <a:effectLst/>
                <a:uLnTx/>
                <a:uFillTx/>
                <a:latin typeface="Arial"/>
                <a:ea typeface="Times New Roman" panose="02020603050405020304" pitchFamily="18" charset="0"/>
                <a:cs typeface="Arial"/>
              </a:rPr>
              <a:t>Key Vocabulary</a:t>
            </a:r>
          </a:p>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blues:</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musical form which was originated in the Deep South of the United States around the 1860s</a:t>
            </a:r>
            <a:r>
              <a:rPr kumimoji="0" lang="en-GB" sz="10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by African-Americans.</a:t>
            </a:r>
          </a:p>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jazz:</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music in which improvisation is typically an important part. </a:t>
            </a:r>
          </a:p>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rock and roll: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 type of popular dance music originating in the 1950s, characterised by a heavy beat and simple melodies.</a:t>
            </a:r>
          </a:p>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pop: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any commercially oriented music intended to be received and appreciated by a wide audience</a:t>
            </a:r>
            <a:endPar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3" name="Table 22">
            <a:extLst>
              <a:ext uri="{FF2B5EF4-FFF2-40B4-BE49-F238E27FC236}">
                <a16:creationId xmlns:a16="http://schemas.microsoft.com/office/drawing/2014/main" id="{69A7FBE7-D6FD-4EAA-B03B-C1FC97D8A974}"/>
              </a:ext>
            </a:extLst>
          </p:cNvPr>
          <p:cNvGraphicFramePr>
            <a:graphicFrameLocks noGrp="1"/>
          </p:cNvGraphicFramePr>
          <p:nvPr/>
        </p:nvGraphicFramePr>
        <p:xfrm>
          <a:off x="9876" y="3619013"/>
          <a:ext cx="9880766" cy="3155201"/>
        </p:xfrm>
        <a:graphic>
          <a:graphicData uri="http://schemas.openxmlformats.org/drawingml/2006/table">
            <a:tbl>
              <a:tblPr firstRow="1" bandRow="1">
                <a:tableStyleId>{5C22544A-7EE6-4342-B048-85BDC9FD1C3A}</a:tableStyleId>
              </a:tblPr>
              <a:tblGrid>
                <a:gridCol w="4940383">
                  <a:extLst>
                    <a:ext uri="{9D8B030D-6E8A-4147-A177-3AD203B41FA5}">
                      <a16:colId xmlns:a16="http://schemas.microsoft.com/office/drawing/2014/main" val="163302815"/>
                    </a:ext>
                  </a:extLst>
                </a:gridCol>
                <a:gridCol w="4940383">
                  <a:extLst>
                    <a:ext uri="{9D8B030D-6E8A-4147-A177-3AD203B41FA5}">
                      <a16:colId xmlns:a16="http://schemas.microsoft.com/office/drawing/2014/main" val="3581695665"/>
                    </a:ext>
                  </a:extLst>
                </a:gridCol>
              </a:tblGrid>
              <a:tr h="317685">
                <a:tc>
                  <a:txBody>
                    <a:bodyPr/>
                    <a:lstStyle/>
                    <a:p>
                      <a:pPr>
                        <a:lnSpc>
                          <a:spcPct val="150000"/>
                        </a:lnSpc>
                      </a:pPr>
                      <a:endParaRPr lang="en-GB" sz="1400" dirty="0"/>
                    </a:p>
                  </a:txBody>
                  <a:tcPr>
                    <a:solidFill>
                      <a:schemeClr val="accent1">
                        <a:lumMod val="75000"/>
                      </a:schemeClr>
                    </a:solidFill>
                  </a:tcPr>
                </a:tc>
                <a:tc>
                  <a:txBody>
                    <a:bodyPr/>
                    <a:lstStyle/>
                    <a:p>
                      <a:pPr>
                        <a:lnSpc>
                          <a:spcPct val="150000"/>
                        </a:lnSpc>
                      </a:pPr>
                      <a:endParaRPr lang="en-GB" sz="850" dirty="0"/>
                    </a:p>
                  </a:txBody>
                  <a:tcPr>
                    <a:solidFill>
                      <a:schemeClr val="accent1">
                        <a:lumMod val="75000"/>
                      </a:schemeClr>
                    </a:solidFill>
                  </a:tcPr>
                </a:tc>
                <a:extLst>
                  <a:ext uri="{0D108BD9-81ED-4DB2-BD59-A6C34878D82A}">
                    <a16:rowId xmlns:a16="http://schemas.microsoft.com/office/drawing/2014/main" val="1986237655"/>
                  </a:ext>
                </a:extLst>
              </a:tr>
              <a:tr h="2776804">
                <a:tc>
                  <a:txBody>
                    <a:bodyPr/>
                    <a:lstStyle/>
                    <a:p>
                      <a:pPr>
                        <a:lnSpc>
                          <a:spcPct val="150000"/>
                        </a:lnSpc>
                        <a:spcAft>
                          <a:spcPts val="600"/>
                        </a:spcAft>
                      </a:pPr>
                      <a:endParaRPr lang="en-GB" sz="1000" b="1" u="sng"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nSpc>
                          <a:spcPct val="150000"/>
                        </a:lnSpc>
                        <a:spcAft>
                          <a:spcPts val="0"/>
                        </a:spcAft>
                      </a:pPr>
                      <a:endParaRPr lang="en-GB" sz="1000" b="1" u="none"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30" name="TextBox 29">
            <a:extLst>
              <a:ext uri="{FF2B5EF4-FFF2-40B4-BE49-F238E27FC236}">
                <a16:creationId xmlns:a16="http://schemas.microsoft.com/office/drawing/2014/main" id="{D997F546-3B07-4ED1-BEE4-FFA2709E324B}"/>
              </a:ext>
            </a:extLst>
          </p:cNvPr>
          <p:cNvSpPr txBox="1"/>
          <p:nvPr/>
        </p:nvSpPr>
        <p:spPr>
          <a:xfrm>
            <a:off x="4994646" y="1004774"/>
            <a:ext cx="4855131" cy="1015663"/>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2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a:t>
            </a:r>
          </a:p>
          <a:p>
            <a:pPr marL="0" marR="0" lvl="0" indent="0" algn="l" defTabSz="457200" rtl="0" eaLnBrk="1" fontAlgn="base" latinLnBrk="0" hangingPunct="1">
              <a:lnSpc>
                <a:spcPct val="20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amplifier: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an electronic devise with is used to allow an electric instrument to be heard.</a:t>
            </a:r>
            <a:endPar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base" latinLnBrk="0" hangingPunct="1">
              <a:lnSpc>
                <a:spcPct val="2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E1B346DC-7214-4254-8FE5-8811B3C1AD06}"/>
              </a:ext>
            </a:extLst>
          </p:cNvPr>
          <p:cNvSpPr/>
          <p:nvPr/>
        </p:nvSpPr>
        <p:spPr>
          <a:xfrm>
            <a:off x="4947683" y="658506"/>
            <a:ext cx="3534857" cy="370166"/>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 The Guitar</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2A542BB7-7848-4986-8D53-A136228DD596}"/>
              </a:ext>
            </a:extLst>
          </p:cNvPr>
          <p:cNvSpPr/>
          <p:nvPr/>
        </p:nvSpPr>
        <p:spPr>
          <a:xfrm>
            <a:off x="4947682" y="3646141"/>
            <a:ext cx="3534857" cy="370166"/>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 The Bass Guitar</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EC4DB56D-5997-476E-BC6B-586C3F52DBEF}"/>
              </a:ext>
            </a:extLst>
          </p:cNvPr>
          <p:cNvSpPr/>
          <p:nvPr/>
        </p:nvSpPr>
        <p:spPr>
          <a:xfrm>
            <a:off x="23251" y="3650709"/>
            <a:ext cx="3534857" cy="370166"/>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 The Drum Kit</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AutoShape 2" descr="Types of Ensembles – The Classical No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0" name="Table 39">
            <a:extLst>
              <a:ext uri="{FF2B5EF4-FFF2-40B4-BE49-F238E27FC236}">
                <a16:creationId xmlns:a16="http://schemas.microsoft.com/office/drawing/2014/main" id="{341D0CB2-1579-4357-ADB2-BC295E5C7746}"/>
              </a:ext>
            </a:extLst>
          </p:cNvPr>
          <p:cNvGraphicFramePr>
            <a:graphicFrameLocks noGrp="1"/>
          </p:cNvGraphicFramePr>
          <p:nvPr/>
        </p:nvGraphicFramePr>
        <p:xfrm>
          <a:off x="23250" y="168054"/>
          <a:ext cx="8951121" cy="365760"/>
        </p:xfrm>
        <a:graphic>
          <a:graphicData uri="http://schemas.openxmlformats.org/drawingml/2006/table">
            <a:tbl>
              <a:tblPr firstRow="1" bandRow="1">
                <a:tableStyleId>{5C22544A-7EE6-4342-B048-85BDC9FD1C3A}</a:tableStyleId>
              </a:tblPr>
              <a:tblGrid>
                <a:gridCol w="2237780">
                  <a:extLst>
                    <a:ext uri="{9D8B030D-6E8A-4147-A177-3AD203B41FA5}">
                      <a16:colId xmlns:a16="http://schemas.microsoft.com/office/drawing/2014/main" val="2728078994"/>
                    </a:ext>
                  </a:extLst>
                </a:gridCol>
                <a:gridCol w="4337327">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8">
                  <a:extLst>
                    <a:ext uri="{9D8B030D-6E8A-4147-A177-3AD203B41FA5}">
                      <a16:colId xmlns:a16="http://schemas.microsoft.com/office/drawing/2014/main" val="514512078"/>
                    </a:ext>
                  </a:extLst>
                </a:gridCol>
              </a:tblGrid>
              <a:tr h="250864">
                <a:tc>
                  <a:txBody>
                    <a:bodyPr/>
                    <a:lstStyle/>
                    <a:p>
                      <a:pPr algn="ctr"/>
                      <a:r>
                        <a:rPr lang="en-GB" b="0" baseline="0" dirty="0">
                          <a:latin typeface="Arial" panose="020B0604020202020204" pitchFamily="34" charset="0"/>
                          <a:cs typeface="Arial" panose="020B0604020202020204" pitchFamily="34" charset="0"/>
                        </a:rPr>
                        <a:t>Music</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Musical</a:t>
                      </a:r>
                      <a:r>
                        <a:rPr lang="en-GB" b="0" baseline="0" dirty="0">
                          <a:latin typeface="Arial" panose="020B0604020202020204" pitchFamily="34" charset="0"/>
                          <a:cs typeface="Arial" panose="020B0604020202020204" pitchFamily="34" charset="0"/>
                        </a:rPr>
                        <a:t> Futures</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Year</a:t>
                      </a:r>
                      <a:r>
                        <a:rPr lang="en-GB" b="0" baseline="0" dirty="0">
                          <a:latin typeface="Arial" panose="020B0604020202020204" pitchFamily="34" charset="0"/>
                          <a:cs typeface="Arial" panose="020B0604020202020204" pitchFamily="34" charset="0"/>
                        </a:rPr>
                        <a:t> 9</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Term</a:t>
                      </a:r>
                      <a:r>
                        <a:rPr lang="en-GB" b="0" baseline="0" dirty="0">
                          <a:latin typeface="Arial" panose="020B0604020202020204" pitchFamily="34" charset="0"/>
                          <a:cs typeface="Arial" panose="020B0604020202020204" pitchFamily="34" charset="0"/>
                        </a:rPr>
                        <a:t> 1</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pic>
        <p:nvPicPr>
          <p:cNvPr id="24"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85869" y="33433"/>
            <a:ext cx="518080" cy="547425"/>
          </a:xfrm>
          <a:prstGeom prst="rect">
            <a:avLst/>
          </a:prstGeom>
          <a:noFill/>
          <a:ln>
            <a:noFill/>
          </a:ln>
        </p:spPr>
      </p:pic>
      <p:pic>
        <p:nvPicPr>
          <p:cNvPr id="25" name="Picture 24">
            <a:extLst>
              <a:ext uri="{FF2B5EF4-FFF2-40B4-BE49-F238E27FC236}">
                <a16:creationId xmlns:a16="http://schemas.microsoft.com/office/drawing/2014/main" id="{DC72ED4A-95AD-435C-96CE-2EE477D67446}"/>
              </a:ext>
            </a:extLst>
          </p:cNvPr>
          <p:cNvPicPr>
            <a:picLocks noChangeAspect="1"/>
          </p:cNvPicPr>
          <p:nvPr/>
        </p:nvPicPr>
        <p:blipFill rotWithShape="1">
          <a:blip r:embed="rId4"/>
          <a:srcRect b="10143"/>
          <a:stretch/>
        </p:blipFill>
        <p:spPr>
          <a:xfrm>
            <a:off x="5521066" y="1785480"/>
            <a:ext cx="3802289" cy="1766636"/>
          </a:xfrm>
          <a:prstGeom prst="rect">
            <a:avLst/>
          </a:prstGeom>
        </p:spPr>
      </p:pic>
      <p:pic>
        <p:nvPicPr>
          <p:cNvPr id="26" name="Picture 25">
            <a:extLst>
              <a:ext uri="{FF2B5EF4-FFF2-40B4-BE49-F238E27FC236}">
                <a16:creationId xmlns:a16="http://schemas.microsoft.com/office/drawing/2014/main" id="{4732E332-FDB2-4575-815E-B10EE4137FD1}"/>
              </a:ext>
            </a:extLst>
          </p:cNvPr>
          <p:cNvPicPr>
            <a:picLocks noChangeAspect="1"/>
          </p:cNvPicPr>
          <p:nvPr/>
        </p:nvPicPr>
        <p:blipFill>
          <a:blip r:embed="rId5"/>
          <a:stretch>
            <a:fillRect/>
          </a:stretch>
        </p:blipFill>
        <p:spPr>
          <a:xfrm>
            <a:off x="67250" y="4140556"/>
            <a:ext cx="4785504" cy="2551871"/>
          </a:xfrm>
          <a:prstGeom prst="rect">
            <a:avLst/>
          </a:prstGeom>
        </p:spPr>
      </p:pic>
      <p:pic>
        <p:nvPicPr>
          <p:cNvPr id="27" name="Picture 26">
            <a:extLst>
              <a:ext uri="{FF2B5EF4-FFF2-40B4-BE49-F238E27FC236}">
                <a16:creationId xmlns:a16="http://schemas.microsoft.com/office/drawing/2014/main" id="{3F52A539-6903-40D5-ABCF-CC68357AAE67}"/>
              </a:ext>
            </a:extLst>
          </p:cNvPr>
          <p:cNvPicPr>
            <a:picLocks noChangeAspect="1"/>
          </p:cNvPicPr>
          <p:nvPr/>
        </p:nvPicPr>
        <p:blipFill rotWithShape="1">
          <a:blip r:embed="rId6"/>
          <a:srcRect l="5319" t="32553" r="7022" b="7127"/>
          <a:stretch/>
        </p:blipFill>
        <p:spPr>
          <a:xfrm>
            <a:off x="6459773" y="5274016"/>
            <a:ext cx="2797565" cy="1404794"/>
          </a:xfrm>
          <a:prstGeom prst="rect">
            <a:avLst/>
          </a:prstGeom>
        </p:spPr>
      </p:pic>
      <p:pic>
        <p:nvPicPr>
          <p:cNvPr id="29" name="Picture 28">
            <a:extLst>
              <a:ext uri="{FF2B5EF4-FFF2-40B4-BE49-F238E27FC236}">
                <a16:creationId xmlns:a16="http://schemas.microsoft.com/office/drawing/2014/main" id="{86FC76F0-A6F0-4AC5-8873-5A0413D4225E}"/>
              </a:ext>
            </a:extLst>
          </p:cNvPr>
          <p:cNvPicPr>
            <a:picLocks noChangeAspect="1"/>
          </p:cNvPicPr>
          <p:nvPr/>
        </p:nvPicPr>
        <p:blipFill rotWithShape="1">
          <a:blip r:embed="rId7"/>
          <a:srcRect l="46974" r="19551" b="19294"/>
          <a:stretch/>
        </p:blipFill>
        <p:spPr>
          <a:xfrm>
            <a:off x="5124885" y="4303294"/>
            <a:ext cx="1181270" cy="2394380"/>
          </a:xfrm>
          <a:prstGeom prst="rect">
            <a:avLst/>
          </a:prstGeom>
        </p:spPr>
      </p:pic>
      <p:pic>
        <p:nvPicPr>
          <p:cNvPr id="34" name="Picture 33">
            <a:extLst>
              <a:ext uri="{FF2B5EF4-FFF2-40B4-BE49-F238E27FC236}">
                <a16:creationId xmlns:a16="http://schemas.microsoft.com/office/drawing/2014/main" id="{45F331A0-C9F7-4701-B68E-98895A46FF08}"/>
              </a:ext>
            </a:extLst>
          </p:cNvPr>
          <p:cNvPicPr>
            <a:picLocks noChangeAspect="1"/>
          </p:cNvPicPr>
          <p:nvPr/>
        </p:nvPicPr>
        <p:blipFill rotWithShape="1">
          <a:blip r:embed="rId8"/>
          <a:srcRect l="23879" t="17006" r="23128" b="23121"/>
          <a:stretch/>
        </p:blipFill>
        <p:spPr>
          <a:xfrm>
            <a:off x="6449305" y="4301696"/>
            <a:ext cx="726235" cy="886169"/>
          </a:xfrm>
          <a:prstGeom prst="rect">
            <a:avLst/>
          </a:prstGeom>
        </p:spPr>
      </p:pic>
      <p:sp>
        <p:nvSpPr>
          <p:cNvPr id="36" name="TextBox 35">
            <a:extLst>
              <a:ext uri="{FF2B5EF4-FFF2-40B4-BE49-F238E27FC236}">
                <a16:creationId xmlns:a16="http://schemas.microsoft.com/office/drawing/2014/main" id="{D997F546-3B07-4ED1-BEE4-FFA2709E324B}"/>
              </a:ext>
            </a:extLst>
          </p:cNvPr>
          <p:cNvSpPr txBox="1"/>
          <p:nvPr/>
        </p:nvSpPr>
        <p:spPr>
          <a:xfrm>
            <a:off x="7248034" y="4194829"/>
            <a:ext cx="2611959" cy="760978"/>
          </a:xfrm>
          <a:prstGeom prst="rect">
            <a:avLst/>
          </a:prstGeom>
          <a:noFill/>
        </p:spPr>
        <p:txBody>
          <a:bodyPr wrap="square" lIns="91440" tIns="45720" rIns="91440" bIns="45720" rtlCol="0" anchor="t">
            <a:spAutoFit/>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bass clef:</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where the lower pitches are notated.</a:t>
            </a:r>
            <a:r>
              <a:rPr kumimoji="0" lang="en-GB" sz="1000" b="1"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44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3" y="654425"/>
          <a:ext cx="9905997" cy="3166965"/>
        </p:xfrm>
        <a:graphic>
          <a:graphicData uri="http://schemas.openxmlformats.org/drawingml/2006/table">
            <a:tbl>
              <a:tblPr firstRow="1" bandRow="1">
                <a:tableStyleId>{5C22544A-7EE6-4342-B048-85BDC9FD1C3A}</a:tableStyleId>
              </a:tblPr>
              <a:tblGrid>
                <a:gridCol w="3301999">
                  <a:extLst>
                    <a:ext uri="{9D8B030D-6E8A-4147-A177-3AD203B41FA5}">
                      <a16:colId xmlns:a16="http://schemas.microsoft.com/office/drawing/2014/main" val="163302815"/>
                    </a:ext>
                  </a:extLst>
                </a:gridCol>
                <a:gridCol w="3301999">
                  <a:extLst>
                    <a:ext uri="{9D8B030D-6E8A-4147-A177-3AD203B41FA5}">
                      <a16:colId xmlns:a16="http://schemas.microsoft.com/office/drawing/2014/main" val="3581695665"/>
                    </a:ext>
                  </a:extLst>
                </a:gridCol>
                <a:gridCol w="3301999">
                  <a:extLst>
                    <a:ext uri="{9D8B030D-6E8A-4147-A177-3AD203B41FA5}">
                      <a16:colId xmlns:a16="http://schemas.microsoft.com/office/drawing/2014/main" val="1662650907"/>
                    </a:ext>
                  </a:extLst>
                </a:gridCol>
              </a:tblGrid>
              <a:tr h="524394">
                <a:tc>
                  <a:txBody>
                    <a:bodyPr/>
                    <a:lstStyle/>
                    <a:p>
                      <a:pPr>
                        <a:lnSpc>
                          <a:spcPct val="100000"/>
                        </a:lnSpc>
                      </a:pPr>
                      <a:r>
                        <a:rPr lang="en-GB" sz="1520" b="0" dirty="0">
                          <a:latin typeface="Arial" panose="020B0604020202020204" pitchFamily="34" charset="0"/>
                          <a:cs typeface="Arial" panose="020B0604020202020204" pitchFamily="34" charset="0"/>
                        </a:rPr>
                        <a:t>1 – </a:t>
                      </a:r>
                      <a:r>
                        <a:rPr lang="en-GB" sz="1520" b="0" kern="1400" dirty="0">
                          <a:solidFill>
                            <a:srgbClr val="FFFFFF"/>
                          </a:solidFill>
                          <a:latin typeface="Arial" panose="020B0604020202020204" pitchFamily="34" charset="0"/>
                          <a:cs typeface="Arial" panose="020B0604020202020204" pitchFamily="34" charset="0"/>
                        </a:rPr>
                        <a:t>Dribbling</a:t>
                      </a:r>
                      <a:endParaRPr lang="en-GB" sz="1520" b="0" dirty="0">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20" b="0" dirty="0">
                          <a:latin typeface="Arial" panose="020B0604020202020204" pitchFamily="34" charset="0"/>
                          <a:cs typeface="Arial" panose="020B0604020202020204" pitchFamily="34" charset="0"/>
                        </a:rPr>
                        <a:t>2 – Passing</a:t>
                      </a:r>
                    </a:p>
                  </a:txBody>
                  <a:tcPr anchor="ctr">
                    <a:solidFill>
                      <a:schemeClr val="accent1">
                        <a:lumMod val="75000"/>
                      </a:schemeClr>
                    </a:solidFill>
                  </a:tcPr>
                </a:tc>
                <a:tc>
                  <a:txBody>
                    <a:bodyPr/>
                    <a:lstStyle/>
                    <a:p>
                      <a:pPr>
                        <a:lnSpc>
                          <a:spcPct val="100000"/>
                        </a:lnSpc>
                      </a:pPr>
                      <a:r>
                        <a:rPr lang="en-GB" sz="1520" b="0" dirty="0">
                          <a:latin typeface="Arial" panose="020B0604020202020204" pitchFamily="34" charset="0"/>
                          <a:cs typeface="Arial" panose="020B0604020202020204" pitchFamily="34" charset="0"/>
                        </a:rPr>
                        <a:t>3 – Receiving</a:t>
                      </a:r>
                    </a:p>
                  </a:txBody>
                  <a:tcPr anchor="ctr">
                    <a:solidFill>
                      <a:schemeClr val="accent1">
                        <a:lumMod val="75000"/>
                      </a:schemeClr>
                    </a:solidFill>
                  </a:tcPr>
                </a:tc>
                <a:extLst>
                  <a:ext uri="{0D108BD9-81ED-4DB2-BD59-A6C34878D82A}">
                    <a16:rowId xmlns:a16="http://schemas.microsoft.com/office/drawing/2014/main" val="1986237655"/>
                  </a:ext>
                </a:extLst>
              </a:tr>
              <a:tr h="2642571">
                <a:tc>
                  <a:txBody>
                    <a:bodyPr/>
                    <a:lstStyle/>
                    <a:p>
                      <a:pPr>
                        <a:lnSpc>
                          <a:spcPct val="150000"/>
                        </a:lnSpc>
                      </a:pPr>
                      <a:endParaRPr lang="en-GB"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1" u="none" dirty="0">
                          <a:latin typeface="Arial" panose="020B0604020202020204" pitchFamily="34" charset="0"/>
                          <a:cs typeface="Arial" panose="020B0604020202020204" pitchFamily="34" charset="0"/>
                        </a:rPr>
                        <a:t>Key Vocabulary</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000" b="1" u="sng" dirty="0">
                          <a:latin typeface="Arial" panose="020B0604020202020204" pitchFamily="34" charset="0"/>
                          <a:cs typeface="Arial" panose="020B0604020202020204" pitchFamily="34" charset="0"/>
                        </a:rPr>
                        <a:t>drilled pass:</a:t>
                      </a:r>
                      <a:r>
                        <a:rPr lang="en-GB" sz="1000" b="0" u="none" dirty="0">
                          <a:latin typeface="Arial" panose="020B0604020202020204" pitchFamily="34" charset="0"/>
                          <a:cs typeface="Arial" panose="020B0604020202020204" pitchFamily="34" charset="0"/>
                        </a:rPr>
                        <a:t> passing the ball with power using the laces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000" b="1" u="sng" dirty="0">
                        <a:latin typeface="Arial" panose="020B0604020202020204" pitchFamily="34" charset="0"/>
                        <a:cs typeface="Arial" panose="020B0604020202020204" pitchFamily="34" charset="0"/>
                      </a:endParaRPr>
                    </a:p>
                    <a:p>
                      <a:pPr>
                        <a:lnSpc>
                          <a:spcPct val="150000"/>
                        </a:lnSpc>
                      </a:pPr>
                      <a:r>
                        <a:rPr lang="en-GB" sz="1000" dirty="0">
                          <a:latin typeface="Arial" panose="020B0604020202020204" pitchFamily="34" charset="0"/>
                          <a:cs typeface="Arial" panose="020B0604020202020204" pitchFamily="34" charset="0"/>
                        </a:rPr>
                        <a:t>Technique for a drilled pass:</a:t>
                      </a:r>
                    </a:p>
                    <a:p>
                      <a:pPr>
                        <a:lnSpc>
                          <a:spcPct val="150000"/>
                        </a:lnSpc>
                      </a:pPr>
                      <a:endParaRPr lang="en-GB" sz="10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000" b="1" u="none" dirty="0">
                          <a:latin typeface="Arial" panose="020B0604020202020204" pitchFamily="34" charset="0"/>
                          <a:cs typeface="Arial" panose="020B0604020202020204" pitchFamily="34" charset="0"/>
                        </a:rPr>
                        <a:t>Key Vocabulary</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000" b="1" u="sng" dirty="0">
                          <a:latin typeface="Arial" panose="020B0604020202020204" pitchFamily="34" charset="0"/>
                          <a:cs typeface="Arial" panose="020B0604020202020204" pitchFamily="34" charset="0"/>
                        </a:rPr>
                        <a:t>scan:</a:t>
                      </a:r>
                      <a:r>
                        <a:rPr lang="en-GB" sz="1000" b="0" u="none" dirty="0">
                          <a:latin typeface="Arial" panose="020B0604020202020204" pitchFamily="34" charset="0"/>
                          <a:cs typeface="Arial" panose="020B0604020202020204" pitchFamily="34" charset="0"/>
                        </a:rPr>
                        <a:t> looking behind and around for space and players</a:t>
                      </a:r>
                      <a:endParaRPr lang="en-GB" sz="1000" dirty="0">
                        <a:latin typeface="Arial" panose="020B0604020202020204" pitchFamily="34" charset="0"/>
                        <a:cs typeface="Arial" panose="020B0604020202020204" pitchFamily="34" charset="0"/>
                      </a:endParaRPr>
                    </a:p>
                    <a:p>
                      <a:pPr>
                        <a:lnSpc>
                          <a:spcPct val="150000"/>
                        </a:lnSpc>
                      </a:pPr>
                      <a:r>
                        <a:rPr lang="en-GB" sz="1000" b="1" u="sng" dirty="0">
                          <a:latin typeface="Arial" panose="020B0604020202020204" pitchFamily="34" charset="0"/>
                          <a:cs typeface="Arial" panose="020B0604020202020204" pitchFamily="34" charset="0"/>
                        </a:rPr>
                        <a:t>moving screen:</a:t>
                      </a:r>
                      <a:r>
                        <a:rPr lang="en-GB" sz="1000" b="0" u="none" dirty="0">
                          <a:latin typeface="Arial" panose="020B0604020202020204" pitchFamily="34" charset="0"/>
                          <a:cs typeface="Arial" panose="020B0604020202020204" pitchFamily="34" charset="0"/>
                        </a:rPr>
                        <a:t> turning with the ball without touching it.</a:t>
                      </a:r>
                    </a:p>
                    <a:p>
                      <a:pPr>
                        <a:lnSpc>
                          <a:spcPct val="150000"/>
                        </a:lnSpc>
                      </a:pPr>
                      <a:r>
                        <a:rPr lang="en-GB" sz="1000" b="0" u="none" dirty="0">
                          <a:latin typeface="Arial" panose="020B0604020202020204" pitchFamily="34" charset="0"/>
                          <a:cs typeface="Arial" panose="020B0604020202020204" pitchFamily="34" charset="0"/>
                        </a:rPr>
                        <a:t>Technique for moving screen:</a:t>
                      </a:r>
                    </a:p>
                    <a:p>
                      <a:pPr marL="0" indent="0">
                        <a:lnSpc>
                          <a:spcPct val="150000"/>
                        </a:lnSpc>
                        <a:buFont typeface="Arial" panose="020B0604020202020204" pitchFamily="34" charset="0"/>
                        <a:buNone/>
                      </a:pPr>
                      <a:endParaRPr lang="en-GB" sz="1000" b="1" u="sng"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0" y="1208711"/>
            <a:ext cx="3283291" cy="181588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97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97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gility</a:t>
            </a:r>
            <a:r>
              <a:rPr kumimoji="0" lang="en-GB" sz="97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ability to change direction quickly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97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step-over:</a:t>
            </a:r>
            <a:r>
              <a:rPr kumimoji="0" lang="en-GB"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moving one foot over the ball without touching it then taking the ball in the opposite direction.</a:t>
            </a:r>
            <a:endParaRPr kumimoji="0" lang="en-GB" sz="97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Technique for a step-over:</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1" y="3816635"/>
          <a:ext cx="9905997" cy="3041365"/>
        </p:xfrm>
        <a:graphic>
          <a:graphicData uri="http://schemas.openxmlformats.org/drawingml/2006/table">
            <a:tbl>
              <a:tblPr firstRow="1" bandRow="1">
                <a:tableStyleId>{5C22544A-7EE6-4342-B048-85BDC9FD1C3A}</a:tableStyleId>
              </a:tblPr>
              <a:tblGrid>
                <a:gridCol w="3301999">
                  <a:extLst>
                    <a:ext uri="{9D8B030D-6E8A-4147-A177-3AD203B41FA5}">
                      <a16:colId xmlns:a16="http://schemas.microsoft.com/office/drawing/2014/main" val="163302815"/>
                    </a:ext>
                  </a:extLst>
                </a:gridCol>
                <a:gridCol w="3301999">
                  <a:extLst>
                    <a:ext uri="{9D8B030D-6E8A-4147-A177-3AD203B41FA5}">
                      <a16:colId xmlns:a16="http://schemas.microsoft.com/office/drawing/2014/main" val="3581695665"/>
                    </a:ext>
                  </a:extLst>
                </a:gridCol>
                <a:gridCol w="3301999">
                  <a:extLst>
                    <a:ext uri="{9D8B030D-6E8A-4147-A177-3AD203B41FA5}">
                      <a16:colId xmlns:a16="http://schemas.microsoft.com/office/drawing/2014/main" val="1662650907"/>
                    </a:ext>
                  </a:extLst>
                </a:gridCol>
              </a:tblGrid>
              <a:tr h="361891">
                <a:tc>
                  <a:txBody>
                    <a:bodyPr/>
                    <a:lstStyle/>
                    <a:p>
                      <a:pPr>
                        <a:lnSpc>
                          <a:spcPct val="100000"/>
                        </a:lnSpc>
                      </a:pPr>
                      <a:r>
                        <a:rPr lang="en-GB" sz="1520" b="0" dirty="0">
                          <a:latin typeface="Arial" panose="020B0604020202020204" pitchFamily="34" charset="0"/>
                          <a:cs typeface="Arial" panose="020B0604020202020204" pitchFamily="34" charset="0"/>
                        </a:rPr>
                        <a:t>4 </a:t>
                      </a:r>
                      <a:r>
                        <a:rPr lang="en-GB" sz="1520" b="0" baseline="0" dirty="0">
                          <a:latin typeface="Arial" panose="020B0604020202020204" pitchFamily="34" charset="0"/>
                          <a:cs typeface="Arial" panose="020B0604020202020204" pitchFamily="34" charset="0"/>
                        </a:rPr>
                        <a:t>– Defending</a:t>
                      </a:r>
                    </a:p>
                  </a:txBody>
                  <a:tcPr anchor="ctr">
                    <a:solidFill>
                      <a:schemeClr val="accent1">
                        <a:lumMod val="75000"/>
                      </a:schemeClr>
                    </a:solidFill>
                  </a:tcPr>
                </a:tc>
                <a:tc>
                  <a:txBody>
                    <a:bodyPr/>
                    <a:lstStyle/>
                    <a:p>
                      <a:pPr>
                        <a:lnSpc>
                          <a:spcPct val="100000"/>
                        </a:lnSpc>
                      </a:pPr>
                      <a:r>
                        <a:rPr lang="en-GB" sz="1520" b="0" dirty="0">
                          <a:latin typeface="Arial" panose="020B0604020202020204" pitchFamily="34" charset="0"/>
                          <a:cs typeface="Arial" panose="020B0604020202020204" pitchFamily="34" charset="0"/>
                        </a:rPr>
                        <a:t>5 – Shooting</a:t>
                      </a:r>
                    </a:p>
                  </a:txBody>
                  <a:tcPr anchor="ctr">
                    <a:solidFill>
                      <a:schemeClr val="accent1">
                        <a:lumMod val="75000"/>
                      </a:schemeClr>
                    </a:solidFill>
                  </a:tcPr>
                </a:tc>
                <a:tc>
                  <a:txBody>
                    <a:bodyPr/>
                    <a:lstStyle/>
                    <a:p>
                      <a:pPr>
                        <a:lnSpc>
                          <a:spcPct val="100000"/>
                        </a:lnSpc>
                      </a:pPr>
                      <a:r>
                        <a:rPr lang="en-GB" sz="1520" b="0" dirty="0">
                          <a:latin typeface="Arial" panose="020B0604020202020204" pitchFamily="34" charset="0"/>
                          <a:cs typeface="Arial" panose="020B0604020202020204" pitchFamily="34" charset="0"/>
                        </a:rPr>
                        <a:t>6 – </a:t>
                      </a:r>
                      <a:r>
                        <a:rPr lang="en-GB" sz="1520" b="0">
                          <a:latin typeface="Arial" panose="020B0604020202020204" pitchFamily="34" charset="0"/>
                          <a:cs typeface="Arial" panose="020B0604020202020204" pitchFamily="34" charset="0"/>
                        </a:rPr>
                        <a:t>Positional play</a:t>
                      </a:r>
                      <a:endParaRPr lang="en-GB" sz="1520" b="0" dirty="0">
                        <a:latin typeface="Arial" panose="020B0604020202020204" pitchFamily="34" charset="0"/>
                        <a:cs typeface="Arial" panose="020B0604020202020204" pitchFamily="34" charset="0"/>
                      </a:endParaRPr>
                    </a:p>
                  </a:txBody>
                  <a:tcPr anchor="ctr">
                    <a:solidFill>
                      <a:schemeClr val="accent1">
                        <a:lumMod val="75000"/>
                      </a:schemeClr>
                    </a:solidFill>
                  </a:tcPr>
                </a:tc>
                <a:extLst>
                  <a:ext uri="{0D108BD9-81ED-4DB2-BD59-A6C34878D82A}">
                    <a16:rowId xmlns:a16="http://schemas.microsoft.com/office/drawing/2014/main" val="1986237655"/>
                  </a:ext>
                </a:extLst>
              </a:tr>
              <a:tr h="26794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Vocabulary</a:t>
                      </a:r>
                    </a:p>
                    <a:p>
                      <a:pPr>
                        <a:lnSpc>
                          <a:spcPct val="150000"/>
                        </a:lnSpc>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overload: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having more defenders than attackers in area.</a:t>
                      </a:r>
                    </a:p>
                    <a:p>
                      <a:pPr>
                        <a:lnSpc>
                          <a:spcPct val="150000"/>
                        </a:lnSpc>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prevent: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stop the attacker from scoring a goal.</a:t>
                      </a:r>
                      <a:endParaRPr kumimoji="0" lang="en-GB" sz="10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b="1" u="none" dirty="0">
                          <a:latin typeface="Arial" panose="020B0604020202020204" pitchFamily="34" charset="0"/>
                          <a:cs typeface="Arial" panose="020B0604020202020204" pitchFamily="34" charset="0"/>
                        </a:rPr>
                        <a:t>Key Vocabulary</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000" b="1" u="sng" dirty="0">
                          <a:latin typeface="Arial" panose="020B0604020202020204" pitchFamily="34" charset="0"/>
                          <a:cs typeface="Arial" panose="020B0604020202020204" pitchFamily="34" charset="0"/>
                        </a:rPr>
                        <a:t>curl:</a:t>
                      </a:r>
                      <a:r>
                        <a:rPr lang="en-GB" sz="1000" b="0" u="none" dirty="0">
                          <a:latin typeface="Arial" panose="020B0604020202020204" pitchFamily="34" charset="0"/>
                          <a:cs typeface="Arial" panose="020B0604020202020204" pitchFamily="34" charset="0"/>
                        </a:rPr>
                        <a:t> curving the ball around an object.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000" b="1" u="sng" dirty="0">
                          <a:latin typeface="Arial" panose="020B0604020202020204" pitchFamily="34" charset="0"/>
                          <a:cs typeface="Arial" panose="020B0604020202020204" pitchFamily="34" charset="0"/>
                        </a:rPr>
                        <a:t>placement:</a:t>
                      </a:r>
                      <a:r>
                        <a:rPr lang="en-GB" sz="1000" b="0" u="none" dirty="0">
                          <a:latin typeface="Arial" panose="020B0604020202020204" pitchFamily="34" charset="0"/>
                          <a:cs typeface="Arial" panose="020B0604020202020204" pitchFamily="34" charset="0"/>
                        </a:rPr>
                        <a:t> the action of placing something somewhere specific.</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000" b="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000" b="0" u="none" dirty="0">
                          <a:latin typeface="Arial" panose="020B0604020202020204" pitchFamily="34" charset="0"/>
                          <a:cs typeface="Arial" panose="020B0604020202020204" pitchFamily="34" charset="0"/>
                        </a:rPr>
                        <a:t>Technique to curl the ball: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00" b="0" u="none" dirty="0">
                          <a:latin typeface="Arial" panose="020B0604020202020204" pitchFamily="34" charset="0"/>
                          <a:cs typeface="Arial" panose="020B0604020202020204" pitchFamily="34" charset="0"/>
                        </a:rPr>
                        <a:t>Place non kicking foot by the ball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00" b="0" u="none" dirty="0">
                          <a:latin typeface="Arial" panose="020B0604020202020204" pitchFamily="34" charset="0"/>
                          <a:cs typeface="Arial" panose="020B0604020202020204" pitchFamily="34" charset="0"/>
                        </a:rPr>
                        <a:t>Make contact on the outside of the ball with the inside of the ball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00" b="0" u="none" dirty="0">
                          <a:latin typeface="Arial" panose="020B0604020202020204" pitchFamily="34" charset="0"/>
                          <a:cs typeface="Arial" panose="020B0604020202020204" pitchFamily="34" charset="0"/>
                        </a:rPr>
                        <a:t>Aim to apply spin to the ball</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1000" b="0" u="none"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lang="en-GB" sz="1000" b="1" u="none" dirty="0">
                          <a:latin typeface="Arial" panose="020B0604020202020204" pitchFamily="34" charset="0"/>
                          <a:cs typeface="Arial" panose="020B0604020202020204" pitchFamily="34" charset="0"/>
                        </a:rPr>
                        <a:t>Key Vocabulary</a:t>
                      </a:r>
                    </a:p>
                    <a:p>
                      <a:pPr marL="0" marR="0" lvl="0" indent="0" algn="l" defTabSz="914400" rtl="0" eaLnBrk="1" fontAlgn="base" latinLnBrk="0" hangingPunct="1">
                        <a:lnSpc>
                          <a:spcPct val="150000"/>
                        </a:lnSpc>
                        <a:spcBef>
                          <a:spcPts val="0"/>
                        </a:spcBef>
                        <a:spcAft>
                          <a:spcPts val="0"/>
                        </a:spcAft>
                        <a:buClrTx/>
                        <a:buSzTx/>
                        <a:buFontTx/>
                        <a:buNone/>
                        <a:tabLst/>
                        <a:defRPr/>
                      </a:pPr>
                      <a:r>
                        <a:rPr lang="en-GB" sz="1000" b="1" u="sng" dirty="0">
                          <a:latin typeface="Arial" panose="020B0604020202020204" pitchFamily="34" charset="0"/>
                          <a:cs typeface="Arial" panose="020B0604020202020204" pitchFamily="34" charset="0"/>
                          <a:sym typeface="Wingdings" panose="05000000000000000000" pitchFamily="2" charset="2"/>
                        </a:rPr>
                        <a:t>formation:</a:t>
                      </a:r>
                      <a:r>
                        <a:rPr lang="en-GB" sz="1000" b="0" u="none" dirty="0">
                          <a:latin typeface="Arial" panose="020B0604020202020204" pitchFamily="34" charset="0"/>
                          <a:cs typeface="Arial" panose="020B0604020202020204" pitchFamily="34" charset="0"/>
                          <a:sym typeface="Wingdings" panose="05000000000000000000" pitchFamily="2" charset="2"/>
                        </a:rPr>
                        <a:t> the arrangement of players on the pitch</a:t>
                      </a:r>
                      <a:endParaRPr lang="en-GB" sz="1000" b="1" u="sng"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base" latinLnBrk="0" hangingPunct="1">
                        <a:lnSpc>
                          <a:spcPct val="150000"/>
                        </a:lnSpc>
                        <a:spcBef>
                          <a:spcPts val="0"/>
                        </a:spcBef>
                        <a:spcAft>
                          <a:spcPts val="0"/>
                        </a:spcAft>
                        <a:buClrTx/>
                        <a:buSzTx/>
                        <a:buFontTx/>
                        <a:buNone/>
                        <a:tabLst/>
                        <a:defRPr/>
                      </a:pPr>
                      <a:endParaRPr lang="en-GB" sz="1000" b="1" u="none"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50000"/>
                        </a:lnSpc>
                        <a:spcBef>
                          <a:spcPts val="0"/>
                        </a:spcBef>
                        <a:spcAft>
                          <a:spcPts val="0"/>
                        </a:spcAft>
                        <a:buClrTx/>
                        <a:buSzTx/>
                        <a:buFontTx/>
                        <a:buNone/>
                        <a:tabLst/>
                        <a:defRPr/>
                      </a:pPr>
                      <a:endParaRPr lang="en-GB" sz="1000" b="0" u="none" dirty="0">
                        <a:latin typeface="Arial" panose="020B0604020202020204" pitchFamily="34" charset="0"/>
                        <a:cs typeface="Arial" panose="020B0604020202020204" pitchFamily="34" charset="0"/>
                        <a:sym typeface="Wingdings" panose="05000000000000000000" pitchFamily="2" charset="2"/>
                      </a:endParaRPr>
                    </a:p>
                    <a:p>
                      <a:pPr marL="0" marR="0" lvl="0" indent="0" algn="l" defTabSz="914400" rtl="0" eaLnBrk="1" fontAlgn="base" latinLnBrk="0" hangingPunct="1">
                        <a:lnSpc>
                          <a:spcPct val="150000"/>
                        </a:lnSpc>
                        <a:spcBef>
                          <a:spcPts val="0"/>
                        </a:spcBef>
                        <a:spcAft>
                          <a:spcPts val="0"/>
                        </a:spcAft>
                        <a:buClrTx/>
                        <a:buSzTx/>
                        <a:buFontTx/>
                        <a:buNone/>
                        <a:tabLst/>
                        <a:defRPr/>
                      </a:pPr>
                      <a:endParaRPr lang="en-GB" sz="1000" b="1" u="sng" dirty="0">
                        <a:latin typeface="Arial" panose="020B0604020202020204" pitchFamily="34" charset="0"/>
                        <a:cs typeface="Arial" panose="020B0604020202020204" pitchFamily="34" charset="0"/>
                        <a:sym typeface="Wingdings" panose="05000000000000000000" pitchFamily="2" charset="2"/>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29" name="Table 28">
            <a:extLst>
              <a:ext uri="{FF2B5EF4-FFF2-40B4-BE49-F238E27FC236}">
                <a16:creationId xmlns:a16="http://schemas.microsoft.com/office/drawing/2014/main" id="{341D0CB2-1579-4357-ADB2-BC295E5C7746}"/>
              </a:ext>
            </a:extLst>
          </p:cNvPr>
          <p:cNvGraphicFramePr>
            <a:graphicFrameLocks noGrp="1"/>
          </p:cNvGraphicFramePr>
          <p:nvPr/>
        </p:nvGraphicFramePr>
        <p:xfrm>
          <a:off x="10654" y="165709"/>
          <a:ext cx="8974372" cy="425191"/>
        </p:xfrm>
        <a:graphic>
          <a:graphicData uri="http://schemas.openxmlformats.org/drawingml/2006/table">
            <a:tbl>
              <a:tblPr firstRow="1" bandRow="1">
                <a:tableStyleId>{5C22544A-7EE6-4342-B048-85BDC9FD1C3A}</a:tableStyleId>
              </a:tblPr>
              <a:tblGrid>
                <a:gridCol w="2243593">
                  <a:extLst>
                    <a:ext uri="{9D8B030D-6E8A-4147-A177-3AD203B41FA5}">
                      <a16:colId xmlns:a16="http://schemas.microsoft.com/office/drawing/2014/main" val="2728078994"/>
                    </a:ext>
                  </a:extLst>
                </a:gridCol>
                <a:gridCol w="4348593">
                  <a:extLst>
                    <a:ext uri="{9D8B030D-6E8A-4147-A177-3AD203B41FA5}">
                      <a16:colId xmlns:a16="http://schemas.microsoft.com/office/drawing/2014/main" val="198842116"/>
                    </a:ext>
                  </a:extLst>
                </a:gridCol>
                <a:gridCol w="1073888">
                  <a:extLst>
                    <a:ext uri="{9D8B030D-6E8A-4147-A177-3AD203B41FA5}">
                      <a16:colId xmlns:a16="http://schemas.microsoft.com/office/drawing/2014/main" val="3977308552"/>
                    </a:ext>
                  </a:extLst>
                </a:gridCol>
                <a:gridCol w="1308298">
                  <a:extLst>
                    <a:ext uri="{9D8B030D-6E8A-4147-A177-3AD203B41FA5}">
                      <a16:colId xmlns:a16="http://schemas.microsoft.com/office/drawing/2014/main" val="514512078"/>
                    </a:ext>
                  </a:extLst>
                </a:gridCol>
              </a:tblGrid>
              <a:tr h="425191">
                <a:tc>
                  <a:txBody>
                    <a:bodyPr/>
                    <a:lstStyle/>
                    <a:p>
                      <a:pPr algn="ctr"/>
                      <a:r>
                        <a:rPr lang="en-GB" b="0" dirty="0">
                          <a:latin typeface="Arial" panose="020B0604020202020204" pitchFamily="34" charset="0"/>
                          <a:cs typeface="Arial" panose="020B0604020202020204" pitchFamily="34" charset="0"/>
                        </a:rPr>
                        <a:t>PE</a:t>
                      </a:r>
                    </a:p>
                  </a:txBody>
                  <a:tcPr anchor="ct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Football</a:t>
                      </a:r>
                    </a:p>
                  </a:txBody>
                  <a:tcPr anchor="ct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Year 9</a:t>
                      </a:r>
                    </a:p>
                  </a:txBody>
                  <a:tcPr anchor="ct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Term 1</a:t>
                      </a:r>
                    </a:p>
                  </a:txBody>
                  <a:tcPr anchor="ctr">
                    <a:solidFill>
                      <a:schemeClr val="accent1">
                        <a:lumMod val="75000"/>
                      </a:schemeClr>
                    </a:solidFill>
                  </a:tcPr>
                </a:tc>
                <a:extLst>
                  <a:ext uri="{0D108BD9-81ED-4DB2-BD59-A6C34878D82A}">
                    <a16:rowId xmlns:a16="http://schemas.microsoft.com/office/drawing/2014/main" val="1193082482"/>
                  </a:ext>
                </a:extLst>
              </a:tr>
            </a:tbl>
          </a:graphicData>
        </a:graphic>
      </p:graphicFrame>
      <p:pic>
        <p:nvPicPr>
          <p:cNvPr id="20"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72030" y="38720"/>
            <a:ext cx="518080" cy="547425"/>
          </a:xfrm>
          <a:prstGeom prst="rect">
            <a:avLst/>
          </a:prstGeom>
          <a:noFill/>
          <a:ln>
            <a:noFill/>
          </a:ln>
        </p:spPr>
      </p:pic>
      <p:pic>
        <p:nvPicPr>
          <p:cNvPr id="2050" name="Picture 2" descr="Give him the eyes, Cristiano! | FourFourTwo">
            <a:extLst>
              <a:ext uri="{FF2B5EF4-FFF2-40B4-BE49-F238E27FC236}">
                <a16:creationId xmlns:a16="http://schemas.microsoft.com/office/drawing/2014/main" id="{69A3786D-FBA2-4CAF-A4EC-285500A1B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6663" r="50632" b="6397"/>
          <a:stretch/>
        </p:blipFill>
        <p:spPr bwMode="auto">
          <a:xfrm>
            <a:off x="2080553" y="2632102"/>
            <a:ext cx="1149033" cy="1138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58CDCA-857B-43E1-916B-A1D841EC3362}"/>
              </a:ext>
            </a:extLst>
          </p:cNvPr>
          <p:cNvSpPr txBox="1"/>
          <p:nvPr/>
        </p:nvSpPr>
        <p:spPr>
          <a:xfrm>
            <a:off x="0" y="2634634"/>
            <a:ext cx="2205435" cy="101566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Roll one foot over the top of the ball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Feint body in the same direction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Push ball in the opposite direction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Accelerate away from defender</a:t>
            </a:r>
          </a:p>
        </p:txBody>
      </p:sp>
      <p:pic>
        <p:nvPicPr>
          <p:cNvPr id="2052" name="Picture 4" descr="FPL tips: Time to sell Trent Alexander-Arnold? What managers should do with  low-scoring Liverpool defender">
            <a:extLst>
              <a:ext uri="{FF2B5EF4-FFF2-40B4-BE49-F238E27FC236}">
                <a16:creationId xmlns:a16="http://schemas.microsoft.com/office/drawing/2014/main" id="{65D2E800-4C85-481E-B09C-4A42D15B165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003" t="7120" r="17050"/>
          <a:stretch/>
        </p:blipFill>
        <p:spPr bwMode="auto">
          <a:xfrm>
            <a:off x="5057485" y="2406141"/>
            <a:ext cx="1464314" cy="12349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E3A544-0313-4B00-AF2D-6F94DFD2E4E6}"/>
              </a:ext>
            </a:extLst>
          </p:cNvPr>
          <p:cNvSpPr txBox="1"/>
          <p:nvPr/>
        </p:nvSpPr>
        <p:spPr>
          <a:xfrm>
            <a:off x="3309611" y="2406141"/>
            <a:ext cx="1764698" cy="116955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 kicking foot by the side of the ball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Arms out for balance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chest and head over the ball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Strike the ball with the laces</a:t>
            </a:r>
          </a:p>
        </p:txBody>
      </p:sp>
      <p:pic>
        <p:nvPicPr>
          <p:cNvPr id="2054" name="Picture 6" descr="No touch turn - Turns - Ball control - Football Academy - Coaching -  Academy - Pitchero">
            <a:extLst>
              <a:ext uri="{FF2B5EF4-FFF2-40B4-BE49-F238E27FC236}">
                <a16:creationId xmlns:a16="http://schemas.microsoft.com/office/drawing/2014/main" id="{379F113F-243A-4C55-917B-10A16C20AC0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028" r="35110"/>
          <a:stretch/>
        </p:blipFill>
        <p:spPr bwMode="auto">
          <a:xfrm>
            <a:off x="8474123" y="2041663"/>
            <a:ext cx="1375654" cy="16872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F07B28-08FE-4CD9-81D4-1DD93C018CD6}"/>
              </a:ext>
            </a:extLst>
          </p:cNvPr>
          <p:cNvSpPr txBox="1"/>
          <p:nvPr/>
        </p:nvSpPr>
        <p:spPr>
          <a:xfrm>
            <a:off x="6582242" y="2372724"/>
            <a:ext cx="1851412" cy="132343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Shield the ball from the defender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 the body up to be side 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 the ball to roll across the front of 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Accelerate away from defender</a:t>
            </a:r>
          </a:p>
        </p:txBody>
      </p:sp>
      <p:pic>
        <p:nvPicPr>
          <p:cNvPr id="2056" name="Picture 8" descr="messi dribbling - Online Discount Shop for Electronics, Apparel, Toys,  Books, Games, Computers, Shoes, Jewelry, Watches, Baby Products, Sports &amp;  Outdoors, Office Products, Bed &amp; Bath, Furniture, Tools, Hardware,  Automotive Parts, Accessories">
            <a:extLst>
              <a:ext uri="{FF2B5EF4-FFF2-40B4-BE49-F238E27FC236}">
                <a16:creationId xmlns:a16="http://schemas.microsoft.com/office/drawing/2014/main" id="{F9E6E902-0F46-45EB-880C-CCF211B55B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684" y="5337317"/>
            <a:ext cx="2255922" cy="12689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76DAEBE-2ED9-4B1A-9914-7D5C54550630}"/>
              </a:ext>
            </a:extLst>
          </p:cNvPr>
          <p:cNvSpPr txBox="1"/>
          <p:nvPr/>
        </p:nvSpPr>
        <p:spPr>
          <a:xfrm>
            <a:off x="6710506" y="5686086"/>
            <a:ext cx="1594884"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possession</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Move up the pitch as a team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Make the pitch as big as possible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teammates who have the ball</a:t>
            </a:r>
          </a:p>
        </p:txBody>
      </p:sp>
      <p:sp>
        <p:nvSpPr>
          <p:cNvPr id="24" name="TextBox 23">
            <a:extLst>
              <a:ext uri="{FF2B5EF4-FFF2-40B4-BE49-F238E27FC236}">
                <a16:creationId xmlns:a16="http://schemas.microsoft.com/office/drawing/2014/main" id="{512DF522-D4F9-41A9-AFE4-B00D0CF107EA}"/>
              </a:ext>
            </a:extLst>
          </p:cNvPr>
          <p:cNvSpPr txBox="1"/>
          <p:nvPr/>
        </p:nvSpPr>
        <p:spPr>
          <a:xfrm>
            <a:off x="8305390" y="5695743"/>
            <a:ext cx="159488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 of possession</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all players between the ball and your goal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Make the pitch small (compact)</a:t>
            </a:r>
          </a:p>
        </p:txBody>
      </p:sp>
      <p:pic>
        <p:nvPicPr>
          <p:cNvPr id="2058" name="Picture 10" descr="Best Formations for 6v6 – The MastermindSite">
            <a:extLst>
              <a:ext uri="{FF2B5EF4-FFF2-40B4-BE49-F238E27FC236}">
                <a16:creationId xmlns:a16="http://schemas.microsoft.com/office/drawing/2014/main" id="{05EAFCAF-F2AA-4A93-A5CD-9FAF3534D6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4316" y="4745438"/>
            <a:ext cx="1443385" cy="94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4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381004" y="867854"/>
          <a:ext cx="9143997" cy="2938584"/>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163302815"/>
                    </a:ext>
                  </a:extLst>
                </a:gridCol>
                <a:gridCol w="3047999">
                  <a:extLst>
                    <a:ext uri="{9D8B030D-6E8A-4147-A177-3AD203B41FA5}">
                      <a16:colId xmlns:a16="http://schemas.microsoft.com/office/drawing/2014/main" val="3581695665"/>
                    </a:ext>
                  </a:extLst>
                </a:gridCol>
                <a:gridCol w="3047999">
                  <a:extLst>
                    <a:ext uri="{9D8B030D-6E8A-4147-A177-3AD203B41FA5}">
                      <a16:colId xmlns:a16="http://schemas.microsoft.com/office/drawing/2014/main" val="1662650907"/>
                    </a:ext>
                  </a:extLst>
                </a:gridCol>
              </a:tblGrid>
              <a:tr h="358146">
                <a:tc>
                  <a:txBody>
                    <a:bodyPr/>
                    <a:lstStyle/>
                    <a:p>
                      <a:pPr>
                        <a:lnSpc>
                          <a:spcPct val="100000"/>
                        </a:lnSpc>
                      </a:pPr>
                      <a:r>
                        <a:rPr lang="en-GB" sz="1400" b="0" dirty="0">
                          <a:latin typeface="Arial" panose="020B0604020202020204" pitchFamily="34" charset="0"/>
                          <a:cs typeface="Arial" panose="020B0604020202020204" pitchFamily="34" charset="0"/>
                        </a:rPr>
                        <a:t>1 – </a:t>
                      </a:r>
                      <a:r>
                        <a:rPr lang="en-GB" sz="1400" b="0" kern="1400" dirty="0">
                          <a:solidFill>
                            <a:srgbClr val="FFFFFF"/>
                          </a:solidFill>
                          <a:latin typeface="Arial" panose="020B0604020202020204" pitchFamily="34" charset="0"/>
                          <a:cs typeface="Arial" panose="020B0604020202020204" pitchFamily="34" charset="0"/>
                        </a:rPr>
                        <a:t>Passing</a:t>
                      </a:r>
                      <a:endParaRPr lang="en-GB" sz="1400" b="0" dirty="0">
                        <a:latin typeface="Arial" panose="020B0604020202020204" pitchFamily="34" charset="0"/>
                        <a:cs typeface="Arial" panose="020B0604020202020204" pitchFamily="34" charset="0"/>
                      </a:endParaRPr>
                    </a:p>
                  </a:txBody>
                  <a:tcPr marL="84406" marR="84406" marT="42203" marB="42203"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2 – Footwork</a:t>
                      </a:r>
                    </a:p>
                  </a:txBody>
                  <a:tcPr marL="84406" marR="84406" marT="42203" marB="42203" anchor="ctr">
                    <a:solidFill>
                      <a:schemeClr val="accent1">
                        <a:lumMod val="75000"/>
                      </a:schemeClr>
                    </a:solidFill>
                  </a:tcPr>
                </a:tc>
                <a:tc>
                  <a:txBody>
                    <a:bodyPr/>
                    <a:lstStyle/>
                    <a:p>
                      <a:pPr>
                        <a:lnSpc>
                          <a:spcPct val="100000"/>
                        </a:lnSpc>
                      </a:pPr>
                      <a:r>
                        <a:rPr lang="en-GB" sz="1400" b="0" dirty="0">
                          <a:latin typeface="Arial" panose="020B0604020202020204" pitchFamily="34" charset="0"/>
                          <a:cs typeface="Arial" panose="020B0604020202020204" pitchFamily="34" charset="0"/>
                        </a:rPr>
                        <a:t>3 – Attacking</a:t>
                      </a:r>
                    </a:p>
                  </a:txBody>
                  <a:tcPr marL="84406" marR="84406" marT="42203" marB="42203" anchor="ctr">
                    <a:solidFill>
                      <a:schemeClr val="accent1">
                        <a:lumMod val="75000"/>
                      </a:schemeClr>
                    </a:solidFill>
                  </a:tcPr>
                </a:tc>
                <a:extLst>
                  <a:ext uri="{0D108BD9-81ED-4DB2-BD59-A6C34878D82A}">
                    <a16:rowId xmlns:a16="http://schemas.microsoft.com/office/drawing/2014/main" val="1986237655"/>
                  </a:ext>
                </a:extLst>
              </a:tr>
              <a:tr h="2580438">
                <a:tc>
                  <a:txBody>
                    <a:bodyPr/>
                    <a:lstStyle/>
                    <a:p>
                      <a:pPr>
                        <a:lnSpc>
                          <a:spcPct val="150000"/>
                        </a:lnSpc>
                      </a:pPr>
                      <a:endParaRPr lang="en-GB" sz="1700" dirty="0">
                        <a:latin typeface="Arial" panose="020B0604020202020204" pitchFamily="34" charset="0"/>
                        <a:cs typeface="Arial" panose="020B0604020202020204" pitchFamily="34" charset="0"/>
                      </a:endParaRPr>
                    </a:p>
                  </a:txBody>
                  <a:tcPr marL="84406" marR="84406" marT="42203" marB="42203">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u="none" dirty="0">
                          <a:latin typeface="Arial" panose="020B0604020202020204" pitchFamily="34" charset="0"/>
                          <a:cs typeface="Arial" panose="020B0604020202020204" pitchFamily="34" charset="0"/>
                        </a:rPr>
                        <a:t>Key Vocabulary</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u="sng" dirty="0">
                          <a:latin typeface="Arial" panose="020B0604020202020204" pitchFamily="34" charset="0"/>
                          <a:cs typeface="Arial" panose="020B0604020202020204" pitchFamily="34" charset="0"/>
                        </a:rPr>
                        <a:t>running footwork: </a:t>
                      </a:r>
                      <a:r>
                        <a:rPr lang="en-GB" sz="900" b="0" u="none" dirty="0">
                          <a:latin typeface="Arial" panose="020B0604020202020204" pitchFamily="34" charset="0"/>
                          <a:cs typeface="Arial" panose="020B0604020202020204" pitchFamily="34" charset="0"/>
                        </a:rPr>
                        <a:t>to receive the ball on the move landing 1, 2 then pass the ball before the third step.</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900"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900" b="0" u="none" dirty="0">
                          <a:latin typeface="Arial" panose="020B0604020202020204" pitchFamily="34" charset="0"/>
                          <a:cs typeface="Arial" panose="020B0604020202020204" pitchFamily="34" charset="0"/>
                        </a:rPr>
                        <a:t>Teaching point for footwork:</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900" b="0" u="none" dirty="0">
                          <a:latin typeface="Arial" panose="020B0604020202020204" pitchFamily="34" charset="0"/>
                          <a:cs typeface="Arial" panose="020B0604020202020204" pitchFamily="34" charset="0"/>
                        </a:rPr>
                        <a:t>Turning in the air before landing is beneficial because it saves time so you don’t have to land and then pivot.</a:t>
                      </a:r>
                    </a:p>
                  </a:txBody>
                  <a:tcPr marL="84406" marR="84406" marT="42203" marB="42203">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900" b="1" u="none" dirty="0">
                          <a:latin typeface="Arial" panose="020B0604020202020204" pitchFamily="34" charset="0"/>
                          <a:cs typeface="Arial" panose="020B0604020202020204" pitchFamily="34" charset="0"/>
                        </a:rPr>
                        <a:t>Key Vocabulary</a:t>
                      </a:r>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u="sng" dirty="0">
                          <a:latin typeface="Arial" panose="020B0604020202020204" pitchFamily="34" charset="0"/>
                          <a:cs typeface="Arial" panose="020B0604020202020204" pitchFamily="34" charset="0"/>
                        </a:rPr>
                        <a:t>counter attacking:</a:t>
                      </a:r>
                      <a:r>
                        <a:rPr lang="en-GB" sz="900" b="1" u="none"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rPr>
                        <a:t>When the defending team win the ball unexpectedly and immediately attack, taking advantage of the fact that there will be gaps on the court</a:t>
                      </a:r>
                      <a:endParaRPr lang="en-GB"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900" b="0" dirty="0">
                        <a:latin typeface="Arial" panose="020B0604020202020204" pitchFamily="34" charset="0"/>
                        <a:cs typeface="Arial" panose="020B0604020202020204" pitchFamily="34" charset="0"/>
                      </a:endParaRPr>
                    </a:p>
                    <a:p>
                      <a:pPr>
                        <a:lnSpc>
                          <a:spcPct val="150000"/>
                        </a:lnSpc>
                      </a:pPr>
                      <a:r>
                        <a:rPr lang="en-GB" sz="900" b="1" u="sng" dirty="0">
                          <a:latin typeface="Arial" panose="020B0604020202020204" pitchFamily="34" charset="0"/>
                          <a:cs typeface="Arial" panose="020B0604020202020204" pitchFamily="34" charset="0"/>
                        </a:rPr>
                        <a:t>court linkage</a:t>
                      </a:r>
                      <a:r>
                        <a:rPr lang="en-GB" sz="900" dirty="0">
                          <a:latin typeface="Arial" panose="020B0604020202020204" pitchFamily="34" charset="0"/>
                          <a:cs typeface="Arial" panose="020B0604020202020204" pitchFamily="34" charset="0"/>
                        </a:rPr>
                        <a:t>: this is when you make the most of the space on the court and the position of team members by passing the ball down the court. For example, GK – GD – WD – C – WA – GA – GS.</a:t>
                      </a:r>
                    </a:p>
                    <a:p>
                      <a:endParaRPr lang="en-GB" sz="900" dirty="0"/>
                    </a:p>
                    <a:p>
                      <a:endParaRPr lang="en-GB" sz="900" dirty="0"/>
                    </a:p>
                    <a:p>
                      <a:pPr>
                        <a:lnSpc>
                          <a:spcPct val="150000"/>
                        </a:lnSpc>
                      </a:pPr>
                      <a:endParaRPr lang="en-GB" sz="900" dirty="0">
                        <a:latin typeface="Arial" panose="020B0604020202020204" pitchFamily="34" charset="0"/>
                        <a:cs typeface="Arial" panose="020B0604020202020204" pitchFamily="34" charset="0"/>
                      </a:endParaRPr>
                    </a:p>
                  </a:txBody>
                  <a:tcPr marL="84406" marR="84406" marT="42203" marB="42203">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22" name="TextBox 21"/>
          <p:cNvSpPr txBox="1"/>
          <p:nvPr/>
        </p:nvSpPr>
        <p:spPr>
          <a:xfrm>
            <a:off x="6456916" y="4175010"/>
            <a:ext cx="3016186" cy="253916"/>
          </a:xfrm>
          <a:prstGeom prst="rect">
            <a:avLst/>
          </a:prstGeom>
          <a:noFill/>
        </p:spPr>
        <p:txBody>
          <a:bodyPr wrap="square" rtlCol="0">
            <a:spAutoFit/>
          </a:bodyPr>
          <a:lstStyle/>
          <a:p>
            <a:pPr marL="171449" indent="-171449" defTabSz="422041">
              <a:buFont typeface="Arial" panose="020B0604020202020204" pitchFamily="34" charset="0"/>
              <a:buChar char="•"/>
              <a:defRPr/>
            </a:pPr>
            <a:endParaRPr lang="en-GB" sz="1050" dirty="0">
              <a:solidFill>
                <a:prstClr val="black"/>
              </a:solidFill>
              <a:latin typeface="Calibri" panose="020F0502020204030204"/>
            </a:endParaRPr>
          </a:p>
        </p:txBody>
      </p:sp>
      <p:sp>
        <p:nvSpPr>
          <p:cNvPr id="3" name="TextBox 2"/>
          <p:cNvSpPr txBox="1"/>
          <p:nvPr/>
        </p:nvSpPr>
        <p:spPr>
          <a:xfrm>
            <a:off x="6401123" y="4124068"/>
            <a:ext cx="2962937" cy="246221"/>
          </a:xfrm>
          <a:prstGeom prst="rect">
            <a:avLst/>
          </a:prstGeom>
          <a:noFill/>
        </p:spPr>
        <p:txBody>
          <a:bodyPr wrap="square" rtlCol="0">
            <a:spAutoFit/>
          </a:bodyPr>
          <a:lstStyle/>
          <a:p>
            <a:pPr marL="171449" indent="-171449" defTabSz="422041">
              <a:buFont typeface="Arial" panose="020B0604020202020204" pitchFamily="34" charset="0"/>
              <a:buChar char="•"/>
              <a:defRPr/>
            </a:pPr>
            <a:endParaRPr lang="en-GB" sz="1000" dirty="0">
              <a:solidFill>
                <a:prstClr val="black"/>
              </a:solidFill>
              <a:latin typeface="Calibri" panose="020F0502020204030204"/>
            </a:endParaRPr>
          </a:p>
        </p:txBody>
      </p:sp>
      <p:sp>
        <p:nvSpPr>
          <p:cNvPr id="35" name="TextBox 34"/>
          <p:cNvSpPr txBox="1"/>
          <p:nvPr/>
        </p:nvSpPr>
        <p:spPr>
          <a:xfrm>
            <a:off x="381001" y="1209892"/>
            <a:ext cx="3030730" cy="3349315"/>
          </a:xfrm>
          <a:prstGeom prst="rect">
            <a:avLst/>
          </a:prstGeom>
          <a:noFill/>
        </p:spPr>
        <p:txBody>
          <a:bodyPr wrap="square" rtlCol="0">
            <a:spAutoFit/>
          </a:bodyPr>
          <a:lstStyle/>
          <a:p>
            <a:pPr>
              <a:lnSpc>
                <a:spcPct val="150000"/>
              </a:lnSpc>
            </a:pPr>
            <a:r>
              <a:rPr lang="en-GB" sz="900" b="1" dirty="0">
                <a:solidFill>
                  <a:prstClr val="black"/>
                </a:solidFill>
                <a:latin typeface="Arial" panose="020B0604020202020204" pitchFamily="34" charset="0"/>
                <a:cs typeface="Arial" panose="020B0604020202020204" pitchFamily="34" charset="0"/>
              </a:rPr>
              <a:t>Bounce pass teaching points:</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bounce from chest height</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ball should hit the floor two-thirds of the distance towards the receiver</a:t>
            </a:r>
          </a:p>
          <a:p>
            <a:pPr defTabSz="422041">
              <a:lnSpc>
                <a:spcPct val="150000"/>
              </a:lnSpc>
              <a:defRPr/>
            </a:pPr>
            <a:r>
              <a:rPr lang="en-GB" sz="900" b="1" dirty="0">
                <a:solidFill>
                  <a:prstClr val="black"/>
                </a:solidFill>
                <a:latin typeface="Arial" panose="020B0604020202020204" pitchFamily="34" charset="0"/>
                <a:ea typeface="Calibri" panose="020F0502020204030204" pitchFamily="34" charset="0"/>
                <a:cs typeface="Arial" panose="020B0604020202020204" pitchFamily="34" charset="0"/>
              </a:rPr>
              <a:t>Shoulder pass teaching points:</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from head height, </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opposite foot forward, </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elbow in</a:t>
            </a:r>
          </a:p>
          <a:p>
            <a:pPr defTabSz="422041">
              <a:lnSpc>
                <a:spcPct val="150000"/>
              </a:lnSpc>
              <a:defRPr/>
            </a:pPr>
            <a:r>
              <a:rPr lang="en-GB" sz="900" b="1" dirty="0">
                <a:solidFill>
                  <a:prstClr val="black"/>
                </a:solidFill>
                <a:latin typeface="Arial" panose="020B0604020202020204" pitchFamily="34" charset="0"/>
                <a:ea typeface="Calibri" panose="020F0502020204030204" pitchFamily="34" charset="0"/>
                <a:cs typeface="Arial" panose="020B0604020202020204" pitchFamily="34" charset="0"/>
              </a:rPr>
              <a:t>Overhead pass teaching points:</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ea typeface="Calibri" panose="020F0502020204030204" pitchFamily="34" charset="0"/>
                <a:cs typeface="Arial" panose="020B0604020202020204" pitchFamily="34" charset="0"/>
              </a:rPr>
              <a:t>above head, elbows in </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ea typeface="Calibri" panose="020F0502020204030204" pitchFamily="34" charset="0"/>
                <a:cs typeface="Arial" panose="020B0604020202020204" pitchFamily="34" charset="0"/>
              </a:rPr>
              <a:t>spread fingers around the ball</a:t>
            </a:r>
          </a:p>
          <a:p>
            <a:pPr marL="171450" indent="-171450" defTabSz="422041">
              <a:lnSpc>
                <a:spcPct val="150000"/>
              </a:lnSpc>
              <a:buFont typeface="Arial" panose="020B0604020202020204" pitchFamily="34" charset="0"/>
              <a:buChar char="•"/>
              <a:defRPr/>
            </a:pPr>
            <a:r>
              <a:rPr lang="en-GB" sz="900" dirty="0">
                <a:solidFill>
                  <a:prstClr val="black"/>
                </a:solidFill>
                <a:latin typeface="Arial" panose="020B0604020202020204" pitchFamily="34" charset="0"/>
                <a:ea typeface="Calibri" panose="020F0502020204030204" pitchFamily="34" charset="0"/>
                <a:cs typeface="Arial" panose="020B0604020202020204" pitchFamily="34" charset="0"/>
              </a:rPr>
              <a:t>used for longer distance.</a:t>
            </a:r>
          </a:p>
          <a:p>
            <a:pPr defTabSz="422041">
              <a:lnSpc>
                <a:spcPct val="150000"/>
              </a:lnSpc>
              <a:defRPr/>
            </a:pPr>
            <a:endParaRPr lang="en-GB" sz="923" dirty="0">
              <a:solidFill>
                <a:prstClr val="black"/>
              </a:solidFill>
              <a:latin typeface="Arial" panose="020B0604020202020204" pitchFamily="34" charset="0"/>
              <a:cs typeface="Arial" panose="020B0604020202020204" pitchFamily="34" charset="0"/>
            </a:endParaRPr>
          </a:p>
          <a:p>
            <a:pPr defTabSz="422041">
              <a:lnSpc>
                <a:spcPct val="150000"/>
              </a:lnSpc>
              <a:defRPr/>
            </a:pPr>
            <a:endParaRPr lang="en-GB" sz="895" dirty="0">
              <a:solidFill>
                <a:prstClr val="black"/>
              </a:solidFill>
              <a:latin typeface="Arial" panose="020B0604020202020204" pitchFamily="34" charset="0"/>
              <a:cs typeface="Arial" panose="020B0604020202020204" pitchFamily="34" charset="0"/>
            </a:endParaRPr>
          </a:p>
          <a:p>
            <a:pPr defTabSz="422041">
              <a:lnSpc>
                <a:spcPct val="150000"/>
              </a:lnSpc>
              <a:defRPr/>
            </a:pPr>
            <a:endParaRPr lang="en-GB" sz="895" dirty="0">
              <a:solidFill>
                <a:prstClr val="black"/>
              </a:solidFill>
              <a:latin typeface="Arial" panose="020B0604020202020204" pitchFamily="34" charset="0"/>
              <a:cs typeface="Arial" panose="020B0604020202020204" pitchFamily="34" charset="0"/>
            </a:endParaRPr>
          </a:p>
          <a:p>
            <a:pPr defTabSz="422041">
              <a:defRPr/>
            </a:pPr>
            <a:endParaRPr lang="en-GB" sz="895"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465551" y="4127690"/>
            <a:ext cx="2939692" cy="246221"/>
          </a:xfrm>
          <a:prstGeom prst="rect">
            <a:avLst/>
          </a:prstGeom>
          <a:noFill/>
        </p:spPr>
        <p:txBody>
          <a:bodyPr wrap="square" rtlCol="0">
            <a:spAutoFit/>
          </a:bodyPr>
          <a:lstStyle/>
          <a:p>
            <a:pPr marL="171449" indent="-171449" defTabSz="422041">
              <a:buFont typeface="Arial" panose="020B0604020202020204" pitchFamily="34" charset="0"/>
              <a:buChar char="•"/>
              <a:defRPr/>
            </a:pPr>
            <a:endParaRPr lang="en-GB" sz="1000" dirty="0">
              <a:solidFill>
                <a:prstClr val="black"/>
              </a:solidFill>
              <a:latin typeface="Calibri" panose="020F0502020204030204"/>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316968" y="4093903"/>
            <a:ext cx="3168632" cy="246221"/>
          </a:xfrm>
          <a:prstGeom prst="rect">
            <a:avLst/>
          </a:prstGeom>
          <a:noFill/>
        </p:spPr>
        <p:txBody>
          <a:bodyPr wrap="square" rtlCol="0">
            <a:spAutoFit/>
          </a:bodyPr>
          <a:lstStyle/>
          <a:p>
            <a:pPr marL="171449" indent="-171449" defTabSz="422041">
              <a:buFont typeface="Arial" panose="020B0604020202020204" pitchFamily="34" charset="0"/>
              <a:buChar char="•"/>
              <a:defRPr/>
            </a:pPr>
            <a:endParaRPr lang="en-GB" sz="1000" b="1" dirty="0">
              <a:solidFill>
                <a:prstClr val="black"/>
              </a:solidFill>
              <a:latin typeface="Calibri" panose="020F0502020204030204"/>
            </a:endParaRPr>
          </a:p>
        </p:txBody>
      </p:sp>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381001" y="3806438"/>
          <a:ext cx="9143997" cy="3069610"/>
        </p:xfrm>
        <a:graphic>
          <a:graphicData uri="http://schemas.openxmlformats.org/drawingml/2006/table">
            <a:tbl>
              <a:tblPr firstRow="1" bandRow="1">
                <a:tableStyleId>{5C22544A-7EE6-4342-B048-85BDC9FD1C3A}</a:tableStyleId>
              </a:tblPr>
              <a:tblGrid>
                <a:gridCol w="3047999">
                  <a:extLst>
                    <a:ext uri="{9D8B030D-6E8A-4147-A177-3AD203B41FA5}">
                      <a16:colId xmlns:a16="http://schemas.microsoft.com/office/drawing/2014/main" val="163302815"/>
                    </a:ext>
                  </a:extLst>
                </a:gridCol>
                <a:gridCol w="3047999">
                  <a:extLst>
                    <a:ext uri="{9D8B030D-6E8A-4147-A177-3AD203B41FA5}">
                      <a16:colId xmlns:a16="http://schemas.microsoft.com/office/drawing/2014/main" val="3581695665"/>
                    </a:ext>
                  </a:extLst>
                </a:gridCol>
                <a:gridCol w="3047999">
                  <a:extLst>
                    <a:ext uri="{9D8B030D-6E8A-4147-A177-3AD203B41FA5}">
                      <a16:colId xmlns:a16="http://schemas.microsoft.com/office/drawing/2014/main" val="1662650907"/>
                    </a:ext>
                  </a:extLst>
                </a:gridCol>
              </a:tblGrid>
              <a:tr h="279718">
                <a:tc>
                  <a:txBody>
                    <a:bodyPr/>
                    <a:lstStyle/>
                    <a:p>
                      <a:pPr>
                        <a:lnSpc>
                          <a:spcPct val="100000"/>
                        </a:lnSpc>
                      </a:pPr>
                      <a:r>
                        <a:rPr lang="en-GB" sz="1400" b="0" dirty="0">
                          <a:latin typeface="Arial" panose="020B0604020202020204" pitchFamily="34" charset="0"/>
                          <a:cs typeface="Arial" panose="020B0604020202020204" pitchFamily="34" charset="0"/>
                        </a:rPr>
                        <a:t>4 </a:t>
                      </a:r>
                      <a:r>
                        <a:rPr lang="en-GB" sz="1400" b="0" baseline="0" dirty="0">
                          <a:latin typeface="Arial" panose="020B0604020202020204" pitchFamily="34" charset="0"/>
                          <a:cs typeface="Arial" panose="020B0604020202020204" pitchFamily="34" charset="0"/>
                        </a:rPr>
                        <a:t>– Defending</a:t>
                      </a:r>
                    </a:p>
                  </a:txBody>
                  <a:tcPr marL="84406" marR="84406" marT="42203" marB="42203" anchor="ctr">
                    <a:solidFill>
                      <a:schemeClr val="accent1">
                        <a:lumMod val="75000"/>
                      </a:schemeClr>
                    </a:solidFill>
                  </a:tcPr>
                </a:tc>
                <a:tc>
                  <a:txBody>
                    <a:bodyPr/>
                    <a:lstStyle/>
                    <a:p>
                      <a:pPr>
                        <a:lnSpc>
                          <a:spcPct val="100000"/>
                        </a:lnSpc>
                      </a:pPr>
                      <a:r>
                        <a:rPr lang="en-GB" sz="1400" b="0" dirty="0">
                          <a:latin typeface="Arial" panose="020B0604020202020204" pitchFamily="34" charset="0"/>
                          <a:cs typeface="Arial" panose="020B0604020202020204" pitchFamily="34" charset="0"/>
                        </a:rPr>
                        <a:t>5 – </a:t>
                      </a:r>
                      <a:r>
                        <a:rPr lang="en-GB" sz="1400" b="0" baseline="0" dirty="0">
                          <a:latin typeface="Arial" panose="020B0604020202020204" pitchFamily="34" charset="0"/>
                          <a:cs typeface="Arial" panose="020B0604020202020204" pitchFamily="34" charset="0"/>
                        </a:rPr>
                        <a:t>Shooting</a:t>
                      </a:r>
                      <a:endParaRPr lang="en-GB" sz="1400" b="0" dirty="0">
                        <a:latin typeface="Arial" panose="020B0604020202020204" pitchFamily="34" charset="0"/>
                        <a:cs typeface="Arial" panose="020B0604020202020204" pitchFamily="34" charset="0"/>
                      </a:endParaRPr>
                    </a:p>
                  </a:txBody>
                  <a:tcPr marL="84406" marR="84406" marT="42203" marB="42203" anchor="ctr">
                    <a:solidFill>
                      <a:schemeClr val="accent1">
                        <a:lumMod val="75000"/>
                      </a:schemeClr>
                    </a:solidFill>
                  </a:tcPr>
                </a:tc>
                <a:tc>
                  <a:txBody>
                    <a:bodyPr/>
                    <a:lstStyle/>
                    <a:p>
                      <a:pPr>
                        <a:lnSpc>
                          <a:spcPct val="100000"/>
                        </a:lnSpc>
                      </a:pPr>
                      <a:r>
                        <a:rPr lang="en-GB" sz="1400" b="0" dirty="0">
                          <a:latin typeface="Arial" panose="020B0604020202020204" pitchFamily="34" charset="0"/>
                          <a:cs typeface="Arial" panose="020B0604020202020204" pitchFamily="34" charset="0"/>
                        </a:rPr>
                        <a:t>6 – Positional Play</a:t>
                      </a:r>
                    </a:p>
                  </a:txBody>
                  <a:tcPr marL="84406" marR="84406" marT="42203" marB="42203" anchor="ctr">
                    <a:solidFill>
                      <a:schemeClr val="accent1">
                        <a:lumMod val="75000"/>
                      </a:schemeClr>
                    </a:solidFill>
                  </a:tcPr>
                </a:tc>
                <a:extLst>
                  <a:ext uri="{0D108BD9-81ED-4DB2-BD59-A6C34878D82A}">
                    <a16:rowId xmlns:a16="http://schemas.microsoft.com/office/drawing/2014/main" val="1986237655"/>
                  </a:ext>
                </a:extLst>
              </a:tr>
              <a:tr h="277184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u="none" dirty="0">
                          <a:latin typeface="Arial" panose="020B0604020202020204" pitchFamily="34" charset="0"/>
                          <a:cs typeface="Arial" panose="020B0604020202020204" pitchFamily="34" charset="0"/>
                        </a:rPr>
                        <a:t>Key Vocabulary</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u="sng" dirty="0">
                          <a:latin typeface="Arial" panose="020B0604020202020204" pitchFamily="34" charset="0"/>
                          <a:cs typeface="Arial" panose="020B0604020202020204" pitchFamily="34" charset="0"/>
                        </a:rPr>
                        <a:t>blocking:</a:t>
                      </a:r>
                      <a:r>
                        <a:rPr lang="en-GB" sz="900" b="1" u="none" dirty="0">
                          <a:latin typeface="Arial" panose="020B0604020202020204" pitchFamily="34" charset="0"/>
                          <a:cs typeface="Arial" panose="020B0604020202020204" pitchFamily="34" charset="0"/>
                        </a:rPr>
                        <a:t> </a:t>
                      </a:r>
                      <a:r>
                        <a:rPr lang="en-GB" sz="900" b="0" u="none" dirty="0">
                          <a:latin typeface="Arial" panose="020B0604020202020204" pitchFamily="34" charset="0"/>
                          <a:cs typeface="Arial" panose="020B0604020202020204" pitchFamily="34" charset="0"/>
                        </a:rPr>
                        <a:t>to face your player front on, and use quick side steps to prevent them running past you</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900"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Stages of defence:</a:t>
                      </a:r>
                    </a:p>
                    <a:p>
                      <a:pPr marL="171450" indent="-171450">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Stage 1: mark the player even when they do not have the ball. Stay close to your opposing player.</a:t>
                      </a:r>
                    </a:p>
                    <a:p>
                      <a:pPr marL="128588" indent="-128588">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Stage 2: mark the ball. 1m away from the landing foot. Arms up.</a:t>
                      </a:r>
                    </a:p>
                    <a:p>
                      <a:pPr marL="128588" indent="-128588">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Stage 3: mark the space. Time your run to intercept a pass. </a:t>
                      </a:r>
                    </a:p>
                  </a:txBody>
                  <a:tcPr marL="84406" marR="84406" marT="42203" marB="42203">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900" b="1" u="none" dirty="0">
                          <a:latin typeface="Arial" panose="020B0604020202020204" pitchFamily="34" charset="0"/>
                          <a:cs typeface="Arial" panose="020B0604020202020204" pitchFamily="34" charset="0"/>
                        </a:rPr>
                        <a:t>Key Vocabulary</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900" b="1" u="sng" dirty="0">
                          <a:latin typeface="Arial" panose="020B0604020202020204" pitchFamily="34" charset="0"/>
                          <a:cs typeface="Arial" panose="020B0604020202020204" pitchFamily="34" charset="0"/>
                        </a:rPr>
                        <a:t>split landing:</a:t>
                      </a:r>
                      <a:r>
                        <a:rPr lang="en-GB" sz="900" b="1"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rPr>
                        <a:t>to receive the ball in the goal circle in a lunge, to then use the foot closest to the post as the landing leg to get a closer shot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900" b="0" u="none" dirty="0">
                        <a:latin typeface="Arial" panose="020B0604020202020204" pitchFamily="34" charset="0"/>
                        <a:cs typeface="Arial" panose="020B0604020202020204" pitchFamily="34" charset="0"/>
                      </a:endParaRPr>
                    </a:p>
                    <a:p>
                      <a:pPr fontAlgn="base">
                        <a:lnSpc>
                          <a:spcPct val="150000"/>
                        </a:lnSpc>
                      </a:pPr>
                      <a:r>
                        <a:rPr lang="en-GB" sz="900" b="1" dirty="0">
                          <a:latin typeface="Arial" panose="020B0604020202020204" pitchFamily="34" charset="0"/>
                          <a:cs typeface="Arial" panose="020B0604020202020204" pitchFamily="34" charset="0"/>
                        </a:rPr>
                        <a:t>Shooting teaching points: </a:t>
                      </a:r>
                    </a:p>
                    <a:p>
                      <a:pPr marL="171450" indent="-171450" fontAlgn="base">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ball held by dominant hand and high above the head</a:t>
                      </a:r>
                    </a:p>
                    <a:p>
                      <a:pPr marL="171450" indent="-171450" fontAlgn="base">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second hand is placed at the side of the ball to steady its position</a:t>
                      </a:r>
                    </a:p>
                    <a:p>
                      <a:pPr marL="171450" indent="-171450" fontAlgn="base">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aim for a point above the ring to gain height. Do not let the ball drop behind the head</a:t>
                      </a:r>
                    </a:p>
                    <a:p>
                      <a:pPr marL="171450" indent="-171450" fontAlgn="base">
                        <a:lnSpc>
                          <a:spcPct val="150000"/>
                        </a:lnSpc>
                        <a:buFont typeface="Arial" panose="020B0604020202020204" pitchFamily="34" charset="0"/>
                        <a:buChar char="•"/>
                      </a:pPr>
                      <a:r>
                        <a:rPr lang="en-GB" sz="900" dirty="0">
                          <a:latin typeface="Arial" panose="020B0604020202020204" pitchFamily="34" charset="0"/>
                          <a:cs typeface="Arial" panose="020B0604020202020204" pitchFamily="34" charset="0"/>
                        </a:rPr>
                        <a:t>Flick wrists to put a backward spin on the ball</a:t>
                      </a:r>
                    </a:p>
                  </a:txBody>
                  <a:tcPr marL="84406" marR="84406" marT="42203" marB="42203">
                    <a:solidFill>
                      <a:schemeClr val="accent5">
                        <a:lumMod val="20000"/>
                        <a:lumOff val="80000"/>
                      </a:schemeClr>
                    </a:solidFill>
                  </a:tcPr>
                </a:tc>
                <a:tc>
                  <a:txBody>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lang="en-GB" sz="900" b="1" u="none" dirty="0">
                          <a:latin typeface="Arial" panose="020B0604020202020204" pitchFamily="34" charset="0"/>
                          <a:cs typeface="Arial" panose="020B0604020202020204" pitchFamily="34" charset="0"/>
                        </a:rPr>
                        <a:t>Key Vocabulary</a:t>
                      </a:r>
                    </a:p>
                    <a:p>
                      <a:pPr marL="0" marR="0" lvl="0" indent="0" algn="l" defTabSz="914400" rtl="0" eaLnBrk="1" fontAlgn="base" latinLnBrk="0" hangingPunct="1">
                        <a:lnSpc>
                          <a:spcPct val="150000"/>
                        </a:lnSpc>
                        <a:spcBef>
                          <a:spcPts val="0"/>
                        </a:spcBef>
                        <a:spcAft>
                          <a:spcPts val="0"/>
                        </a:spcAft>
                        <a:buClrTx/>
                        <a:buSzTx/>
                        <a:buFontTx/>
                        <a:buNone/>
                        <a:tabLst/>
                        <a:defRPr/>
                      </a:pPr>
                      <a:endParaRPr lang="en-GB" sz="900" b="0" i="0" u="none"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endParaRPr>
                    </a:p>
                  </a:txBody>
                  <a:tcPr marL="84406" marR="84406" marT="42203" marB="42203">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29" name="Table 28">
            <a:extLst>
              <a:ext uri="{FF2B5EF4-FFF2-40B4-BE49-F238E27FC236}">
                <a16:creationId xmlns:a16="http://schemas.microsoft.com/office/drawing/2014/main" id="{341D0CB2-1579-4357-ADB2-BC295E5C7746}"/>
              </a:ext>
            </a:extLst>
          </p:cNvPr>
          <p:cNvGraphicFramePr>
            <a:graphicFrameLocks noGrp="1"/>
          </p:cNvGraphicFramePr>
          <p:nvPr/>
        </p:nvGraphicFramePr>
        <p:xfrm>
          <a:off x="390834" y="416732"/>
          <a:ext cx="8284036" cy="392484"/>
        </p:xfrm>
        <a:graphic>
          <a:graphicData uri="http://schemas.openxmlformats.org/drawingml/2006/table">
            <a:tbl>
              <a:tblPr firstRow="1" bandRow="1">
                <a:tableStyleId>{5C22544A-7EE6-4342-B048-85BDC9FD1C3A}</a:tableStyleId>
              </a:tblPr>
              <a:tblGrid>
                <a:gridCol w="2071009">
                  <a:extLst>
                    <a:ext uri="{9D8B030D-6E8A-4147-A177-3AD203B41FA5}">
                      <a16:colId xmlns:a16="http://schemas.microsoft.com/office/drawing/2014/main" val="2728078994"/>
                    </a:ext>
                  </a:extLst>
                </a:gridCol>
                <a:gridCol w="4014086">
                  <a:extLst>
                    <a:ext uri="{9D8B030D-6E8A-4147-A177-3AD203B41FA5}">
                      <a16:colId xmlns:a16="http://schemas.microsoft.com/office/drawing/2014/main" val="198842116"/>
                    </a:ext>
                  </a:extLst>
                </a:gridCol>
                <a:gridCol w="991281">
                  <a:extLst>
                    <a:ext uri="{9D8B030D-6E8A-4147-A177-3AD203B41FA5}">
                      <a16:colId xmlns:a16="http://schemas.microsoft.com/office/drawing/2014/main" val="3977308552"/>
                    </a:ext>
                  </a:extLst>
                </a:gridCol>
                <a:gridCol w="1207660">
                  <a:extLst>
                    <a:ext uri="{9D8B030D-6E8A-4147-A177-3AD203B41FA5}">
                      <a16:colId xmlns:a16="http://schemas.microsoft.com/office/drawing/2014/main" val="514512078"/>
                    </a:ext>
                  </a:extLst>
                </a:gridCol>
              </a:tblGrid>
              <a:tr h="392484">
                <a:tc>
                  <a:txBody>
                    <a:bodyPr/>
                    <a:lstStyle/>
                    <a:p>
                      <a:pPr algn="ctr"/>
                      <a:r>
                        <a:rPr lang="en-GB" sz="1700" b="0" dirty="0">
                          <a:latin typeface="Arial" panose="020B0604020202020204" pitchFamily="34" charset="0"/>
                          <a:cs typeface="Arial" panose="020B0604020202020204" pitchFamily="34" charset="0"/>
                        </a:rPr>
                        <a:t>PE</a:t>
                      </a:r>
                    </a:p>
                  </a:txBody>
                  <a:tcPr marL="84406" marR="84406" marT="42203" marB="42203" anchor="ctr">
                    <a:solidFill>
                      <a:schemeClr val="accent1">
                        <a:lumMod val="75000"/>
                      </a:schemeClr>
                    </a:solidFill>
                  </a:tcPr>
                </a:tc>
                <a:tc>
                  <a:txBody>
                    <a:bodyPr/>
                    <a:lstStyle/>
                    <a:p>
                      <a:pPr algn="ctr"/>
                      <a:r>
                        <a:rPr lang="en-GB" sz="1700" b="0" dirty="0">
                          <a:latin typeface="Arial" panose="020B0604020202020204" pitchFamily="34" charset="0"/>
                          <a:cs typeface="Arial" panose="020B0604020202020204" pitchFamily="34" charset="0"/>
                        </a:rPr>
                        <a:t>Netball</a:t>
                      </a:r>
                    </a:p>
                  </a:txBody>
                  <a:tcPr marL="84406" marR="84406" marT="42203" marB="42203" anchor="ctr">
                    <a:solidFill>
                      <a:schemeClr val="accent1">
                        <a:lumMod val="75000"/>
                      </a:schemeClr>
                    </a:solidFill>
                  </a:tcPr>
                </a:tc>
                <a:tc>
                  <a:txBody>
                    <a:bodyPr/>
                    <a:lstStyle/>
                    <a:p>
                      <a:pPr algn="ctr"/>
                      <a:r>
                        <a:rPr lang="en-GB" sz="1700" b="0" dirty="0">
                          <a:latin typeface="Arial" panose="020B0604020202020204" pitchFamily="34" charset="0"/>
                          <a:cs typeface="Arial" panose="020B0604020202020204" pitchFamily="34" charset="0"/>
                        </a:rPr>
                        <a:t>Year 9</a:t>
                      </a:r>
                    </a:p>
                  </a:txBody>
                  <a:tcPr marL="84406" marR="84406" marT="42203" marB="42203" anchor="ctr">
                    <a:solidFill>
                      <a:schemeClr val="accent1">
                        <a:lumMod val="75000"/>
                      </a:schemeClr>
                    </a:solidFill>
                  </a:tcPr>
                </a:tc>
                <a:tc>
                  <a:txBody>
                    <a:bodyPr/>
                    <a:lstStyle/>
                    <a:p>
                      <a:pPr algn="ctr"/>
                      <a:r>
                        <a:rPr lang="en-GB" sz="1700" b="0" dirty="0">
                          <a:latin typeface="Arial" panose="020B0604020202020204" pitchFamily="34" charset="0"/>
                          <a:cs typeface="Arial" panose="020B0604020202020204" pitchFamily="34" charset="0"/>
                        </a:rPr>
                        <a:t>Term 1</a:t>
                      </a:r>
                    </a:p>
                  </a:txBody>
                  <a:tcPr marL="84406" marR="84406" marT="42203" marB="42203" anchor="ctr">
                    <a:solidFill>
                      <a:schemeClr val="accent1">
                        <a:lumMod val="75000"/>
                      </a:schemeClr>
                    </a:solidFill>
                  </a:tcPr>
                </a:tc>
                <a:extLst>
                  <a:ext uri="{0D108BD9-81ED-4DB2-BD59-A6C34878D82A}">
                    <a16:rowId xmlns:a16="http://schemas.microsoft.com/office/drawing/2014/main" val="1193082482"/>
                  </a:ext>
                </a:extLst>
              </a:tr>
            </a:tbl>
          </a:graphicData>
        </a:graphic>
      </p:graphicFrame>
      <p:pic>
        <p:nvPicPr>
          <p:cNvPr id="20"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8847489" y="299512"/>
            <a:ext cx="478228" cy="505315"/>
          </a:xfrm>
          <a:prstGeom prst="rect">
            <a:avLst/>
          </a:prstGeom>
          <a:noFill/>
          <a:ln>
            <a:noFill/>
          </a:ln>
        </p:spPr>
      </p:pic>
      <p:pic>
        <p:nvPicPr>
          <p:cNvPr id="11" name="Picture 10">
            <a:extLst>
              <a:ext uri="{FF2B5EF4-FFF2-40B4-BE49-F238E27FC236}">
                <a16:creationId xmlns:a16="http://schemas.microsoft.com/office/drawing/2014/main" id="{78FCD6BA-2B76-4B95-B30D-835293425A02}"/>
              </a:ext>
            </a:extLst>
          </p:cNvPr>
          <p:cNvPicPr>
            <a:picLocks noChangeAspect="1"/>
          </p:cNvPicPr>
          <p:nvPr/>
        </p:nvPicPr>
        <p:blipFill>
          <a:blip r:embed="rId4"/>
          <a:stretch>
            <a:fillRect/>
          </a:stretch>
        </p:blipFill>
        <p:spPr>
          <a:xfrm>
            <a:off x="6585407" y="5748017"/>
            <a:ext cx="2666923" cy="929534"/>
          </a:xfrm>
          <a:prstGeom prst="rect">
            <a:avLst/>
          </a:prstGeom>
          <a:ln>
            <a:solidFill>
              <a:schemeClr val="bg1">
                <a:lumMod val="65000"/>
              </a:schemeClr>
            </a:solidFill>
          </a:ln>
        </p:spPr>
      </p:pic>
      <p:pic>
        <p:nvPicPr>
          <p:cNvPr id="12" name="Picture 2" descr="Netball court Diagram | Quizlet">
            <a:extLst>
              <a:ext uri="{FF2B5EF4-FFF2-40B4-BE49-F238E27FC236}">
                <a16:creationId xmlns:a16="http://schemas.microsoft.com/office/drawing/2014/main" id="{6093690F-A51F-431A-9631-DF3722E53C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952" y="4354036"/>
            <a:ext cx="1800005" cy="997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LDD News » Luton Dunstable District Netball League">
            <a:extLst>
              <a:ext uri="{FF2B5EF4-FFF2-40B4-BE49-F238E27FC236}">
                <a16:creationId xmlns:a16="http://schemas.microsoft.com/office/drawing/2014/main" id="{4C96BD9A-956E-47D0-95CF-458666092E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452" y="6242062"/>
            <a:ext cx="898144" cy="5029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nit 1: Netball - Ms Megan's PE Space">
            <a:extLst>
              <a:ext uri="{FF2B5EF4-FFF2-40B4-BE49-F238E27FC236}">
                <a16:creationId xmlns:a16="http://schemas.microsoft.com/office/drawing/2014/main" id="{13A23093-C326-46EC-A89C-3802CA4FD7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9992" y="2963181"/>
            <a:ext cx="596386" cy="7921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etball Positions Rotation Sheet | Teaching Resources">
            <a:extLst>
              <a:ext uri="{FF2B5EF4-FFF2-40B4-BE49-F238E27FC236}">
                <a16:creationId xmlns:a16="http://schemas.microsoft.com/office/drawing/2014/main" id="{FF6CD761-5D19-41E8-B34E-82BF34B1E76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188" b="12387"/>
          <a:stretch/>
        </p:blipFill>
        <p:spPr bwMode="auto">
          <a:xfrm>
            <a:off x="8177740" y="3058315"/>
            <a:ext cx="1116529" cy="630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aire Carter on Twitter: &quot;How I think my split landings look vs. how they  actually look #netball https://t.co/ysc4FW0biy&quot; / Twitter">
            <a:extLst>
              <a:ext uri="{FF2B5EF4-FFF2-40B4-BE49-F238E27FC236}">
                <a16:creationId xmlns:a16="http://schemas.microsoft.com/office/drawing/2014/main" id="{C34E415D-ACB9-434B-971D-58B3464CD44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99" t="16598" r="21481" b="45043"/>
          <a:stretch/>
        </p:blipFill>
        <p:spPr bwMode="auto">
          <a:xfrm>
            <a:off x="5569688" y="4802288"/>
            <a:ext cx="738006" cy="57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8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EAB2049-43AF-4641-8E3C-65C3982420A4}"/>
              </a:ext>
            </a:extLst>
          </p:cNvPr>
          <p:cNvGraphicFramePr>
            <a:graphicFrameLocks noGrp="1"/>
          </p:cNvGraphicFramePr>
          <p:nvPr/>
        </p:nvGraphicFramePr>
        <p:xfrm>
          <a:off x="0" y="168054"/>
          <a:ext cx="8974372" cy="365760"/>
        </p:xfrm>
        <a:graphic>
          <a:graphicData uri="http://schemas.openxmlformats.org/drawingml/2006/table">
            <a:tbl>
              <a:tblPr firstRow="1" bandRow="1">
                <a:tableStyleId>{5C22544A-7EE6-4342-B048-85BDC9FD1C3A}</a:tableStyleId>
              </a:tblPr>
              <a:tblGrid>
                <a:gridCol w="2243593">
                  <a:extLst>
                    <a:ext uri="{9D8B030D-6E8A-4147-A177-3AD203B41FA5}">
                      <a16:colId xmlns:a16="http://schemas.microsoft.com/office/drawing/2014/main" val="2728078994"/>
                    </a:ext>
                  </a:extLst>
                </a:gridCol>
                <a:gridCol w="4348593">
                  <a:extLst>
                    <a:ext uri="{9D8B030D-6E8A-4147-A177-3AD203B41FA5}">
                      <a16:colId xmlns:a16="http://schemas.microsoft.com/office/drawing/2014/main" val="198842116"/>
                    </a:ext>
                  </a:extLst>
                </a:gridCol>
                <a:gridCol w="1073888">
                  <a:extLst>
                    <a:ext uri="{9D8B030D-6E8A-4147-A177-3AD203B41FA5}">
                      <a16:colId xmlns:a16="http://schemas.microsoft.com/office/drawing/2014/main" val="3977308552"/>
                    </a:ext>
                  </a:extLst>
                </a:gridCol>
                <a:gridCol w="1308298">
                  <a:extLst>
                    <a:ext uri="{9D8B030D-6E8A-4147-A177-3AD203B41FA5}">
                      <a16:colId xmlns:a16="http://schemas.microsoft.com/office/drawing/2014/main" val="514512078"/>
                    </a:ext>
                  </a:extLst>
                </a:gridCol>
              </a:tblGrid>
              <a:tr h="250864">
                <a:tc>
                  <a:txBody>
                    <a:bodyPr/>
                    <a:lstStyle/>
                    <a:p>
                      <a:endParaRPr lang="en-GB" dirty="0"/>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12617" y="653494"/>
          <a:ext cx="9870132" cy="3073414"/>
        </p:xfrm>
        <a:graphic>
          <a:graphicData uri="http://schemas.openxmlformats.org/drawingml/2006/table">
            <a:tbl>
              <a:tblPr firstRow="1" bandRow="1">
                <a:tableStyleId>{5C22544A-7EE6-4342-B048-85BDC9FD1C3A}</a:tableStyleId>
              </a:tblPr>
              <a:tblGrid>
                <a:gridCol w="4935066">
                  <a:extLst>
                    <a:ext uri="{9D8B030D-6E8A-4147-A177-3AD203B41FA5}">
                      <a16:colId xmlns:a16="http://schemas.microsoft.com/office/drawing/2014/main" val="163302815"/>
                    </a:ext>
                  </a:extLst>
                </a:gridCol>
                <a:gridCol w="4935066">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23251" y="643402"/>
            <a:ext cx="3534857" cy="364652"/>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6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 The life of </a:t>
            </a:r>
            <a:r>
              <a:rPr kumimoji="0" lang="en-GB" sz="1600" b="1" i="0" u="none" strike="noStrike" kern="14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Siddartha</a:t>
            </a:r>
            <a:r>
              <a:rPr kumimoji="0" lang="en-GB" sz="16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Gotama</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325F3BC3-8AA3-4F03-8745-82E459D56B1B}"/>
              </a:ext>
            </a:extLst>
          </p:cNvPr>
          <p:cNvSpPr/>
          <p:nvPr/>
        </p:nvSpPr>
        <p:spPr>
          <a:xfrm>
            <a:off x="-1" y="111067"/>
            <a:ext cx="2279285"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RS</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44F2476E-83DD-498D-AF9F-D294B95184EE}"/>
              </a:ext>
            </a:extLst>
          </p:cNvPr>
          <p:cNvSpPr/>
          <p:nvPr/>
        </p:nvSpPr>
        <p:spPr>
          <a:xfrm>
            <a:off x="6582242" y="136145"/>
            <a:ext cx="1044473"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9</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11E54A8-6827-44A6-B86E-1762044BFFF8}"/>
              </a:ext>
            </a:extLst>
          </p:cNvPr>
          <p:cNvSpPr/>
          <p:nvPr/>
        </p:nvSpPr>
        <p:spPr>
          <a:xfrm>
            <a:off x="7736449" y="142415"/>
            <a:ext cx="1274501"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1</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69E19D7-2734-4F67-9A05-F9D6A69A0F72}"/>
              </a:ext>
            </a:extLst>
          </p:cNvPr>
          <p:cNvSpPr txBox="1"/>
          <p:nvPr/>
        </p:nvSpPr>
        <p:spPr>
          <a:xfrm>
            <a:off x="2828206" y="127360"/>
            <a:ext cx="3448761" cy="4258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1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Buddhism</a:t>
            </a: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3381" y="1006492"/>
            <a:ext cx="4924432" cy="2733377"/>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Before he became known as the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Buddha</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Siddhartha Gotama </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was a Prince who lived in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Lumbini</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modern Nepal) around 563 BCE. His father wanted him to be a great king and he shielded him from seeing any form of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suffering</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world. Siddhartha never left the walls of the palace. He never witnessed poverty, pain, illness or even old age.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king was concerned that if Siddhartha left the palace, he would dedicate his life to trying to solve all problems that cause suffering.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Siddhartha was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wise</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he knew that there was more to the world and he asked his friend to help him escape. When Siddhartha left the palace, he saw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 sights </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had a huge impact on his life:</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old age, illness, death and a holy man. </a:t>
            </a: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17008" y="80186"/>
            <a:ext cx="518080" cy="547425"/>
          </a:xfrm>
          <a:prstGeom prst="rect">
            <a:avLst/>
          </a:prstGeom>
          <a:noFill/>
          <a:ln>
            <a:noFill/>
          </a:ln>
        </p:spPr>
      </p:pic>
      <p:graphicFrame>
        <p:nvGraphicFramePr>
          <p:cNvPr id="23" name="Table 22">
            <a:extLst>
              <a:ext uri="{FF2B5EF4-FFF2-40B4-BE49-F238E27FC236}">
                <a16:creationId xmlns:a16="http://schemas.microsoft.com/office/drawing/2014/main" id="{69A7FBE7-D6FD-4EAA-B03B-C1FC97D8A974}"/>
              </a:ext>
            </a:extLst>
          </p:cNvPr>
          <p:cNvGraphicFramePr>
            <a:graphicFrameLocks noGrp="1"/>
          </p:cNvGraphicFramePr>
          <p:nvPr/>
        </p:nvGraphicFramePr>
        <p:xfrm>
          <a:off x="12617" y="3761745"/>
          <a:ext cx="9870132" cy="3073414"/>
        </p:xfrm>
        <a:graphic>
          <a:graphicData uri="http://schemas.openxmlformats.org/drawingml/2006/table">
            <a:tbl>
              <a:tblPr firstRow="1" bandRow="1">
                <a:tableStyleId>{5C22544A-7EE6-4342-B048-85BDC9FD1C3A}</a:tableStyleId>
              </a:tblPr>
              <a:tblGrid>
                <a:gridCol w="4935066">
                  <a:extLst>
                    <a:ext uri="{9D8B030D-6E8A-4147-A177-3AD203B41FA5}">
                      <a16:colId xmlns:a16="http://schemas.microsoft.com/office/drawing/2014/main" val="163302815"/>
                    </a:ext>
                  </a:extLst>
                </a:gridCol>
                <a:gridCol w="4935066">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7" name="Rectangle 16">
            <a:extLst>
              <a:ext uri="{FF2B5EF4-FFF2-40B4-BE49-F238E27FC236}">
                <a16:creationId xmlns:a16="http://schemas.microsoft.com/office/drawing/2014/main" id="{6E97D574-2AF1-46A7-A5F0-3A66FA74F3A9}"/>
              </a:ext>
            </a:extLst>
          </p:cNvPr>
          <p:cNvSpPr/>
          <p:nvPr/>
        </p:nvSpPr>
        <p:spPr>
          <a:xfrm>
            <a:off x="4947683" y="643402"/>
            <a:ext cx="3534857" cy="366254"/>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16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 The Four Noble Truths</a:t>
            </a:r>
            <a:endParaRPr kumimoji="0" lang="en-GB" sz="105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1E9AF6F9-8771-4EF1-A99F-1B1AF5DA883F}"/>
              </a:ext>
            </a:extLst>
          </p:cNvPr>
          <p:cNvSpPr/>
          <p:nvPr/>
        </p:nvSpPr>
        <p:spPr>
          <a:xfrm>
            <a:off x="23251" y="3774706"/>
            <a:ext cx="3534857" cy="345031"/>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 The Eightfold Path</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E0577590-2BB0-40B3-B02D-C13BA6811BBA}"/>
              </a:ext>
            </a:extLst>
          </p:cNvPr>
          <p:cNvSpPr/>
          <p:nvPr/>
        </p:nvSpPr>
        <p:spPr>
          <a:xfrm>
            <a:off x="4962232" y="3742807"/>
            <a:ext cx="3534857" cy="345031"/>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 Buddhist Worship</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F4E1FDB2-BBB0-4A64-A55C-55BC4C5FE787}"/>
              </a:ext>
            </a:extLst>
          </p:cNvPr>
          <p:cNvSpPr txBox="1"/>
          <p:nvPr/>
        </p:nvSpPr>
        <p:spPr>
          <a:xfrm>
            <a:off x="4947683" y="1109584"/>
            <a:ext cx="4924432" cy="260013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step to Enlightenment is to follow the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noble truths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Illness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nothing is perfect and all lives involves suffering. Everything in the world is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dukkha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Craving</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people are selfish and they are always wanting more. This craving causes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dukkha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cure exists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people are satisfied, and understand the world, then dukkha will end. This is not easy, but it is possible. </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the way to stop craving more is to follow the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Way</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eightfold path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help reach this point.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Buddha said “I teach suffering, its origin, cessation and path”. </a:t>
            </a:r>
          </a:p>
        </p:txBody>
      </p:sp>
      <p:sp>
        <p:nvSpPr>
          <p:cNvPr id="25" name="TextBox 24">
            <a:extLst>
              <a:ext uri="{FF2B5EF4-FFF2-40B4-BE49-F238E27FC236}">
                <a16:creationId xmlns:a16="http://schemas.microsoft.com/office/drawing/2014/main" id="{6033CD14-E79F-49DA-88BF-BFAF0A86EA99}"/>
              </a:ext>
            </a:extLst>
          </p:cNvPr>
          <p:cNvSpPr txBox="1"/>
          <p:nvPr/>
        </p:nvSpPr>
        <p:spPr>
          <a:xfrm>
            <a:off x="-19280" y="4119737"/>
            <a:ext cx="4924432" cy="26029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Buddha believed that only the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Middle Way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help lead you to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Nirvana</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best way to find the Middle Way is to follow the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eightfold path</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is a guide for living in the right way with the right attitudes:</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understanding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seeing that there is suffering in the world</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attitude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committing to developing the right mental attitude</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speech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speak in a positive, truthful and helpful way</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action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 honest, content &amp; faithful</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livelihood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earn a living in an honest way</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effort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work hard </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mindfulness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 aware of your thoughts and their consequences</a:t>
            </a:r>
          </a:p>
          <a:p>
            <a:pPr marL="228600" marR="0" lvl="0" indent="-228600" algn="l" defTabSz="457200" rtl="0" eaLnBrk="1" fontAlgn="auto" latinLnBrk="0" hangingPunct="1">
              <a:lnSpc>
                <a:spcPct val="15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contemplation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concentrate the mind, get rid of bad thoughts</a:t>
            </a:r>
          </a:p>
        </p:txBody>
      </p:sp>
      <p:sp>
        <p:nvSpPr>
          <p:cNvPr id="26" name="TextBox 25">
            <a:extLst>
              <a:ext uri="{FF2B5EF4-FFF2-40B4-BE49-F238E27FC236}">
                <a16:creationId xmlns:a16="http://schemas.microsoft.com/office/drawing/2014/main" id="{3BB226E3-D330-42FD-A4E1-A69A0278855B}"/>
              </a:ext>
            </a:extLst>
          </p:cNvPr>
          <p:cNvSpPr txBox="1"/>
          <p:nvPr/>
        </p:nvSpPr>
        <p:spPr>
          <a:xfrm>
            <a:off x="4905152" y="4097861"/>
            <a:ext cx="5089450" cy="2486130"/>
          </a:xfrm>
          <a:prstGeom prst="rect">
            <a:avLst/>
          </a:prstGeom>
          <a:noFill/>
        </p:spPr>
        <p:txBody>
          <a:bodyPr wrap="square" rtlCol="0">
            <a:spAutoFit/>
          </a:bodyPr>
          <a:lstStyle/>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Worship</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about paying respect to someone or something. Buddhists do not believe in a god, so their worship often takes a different form.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Buddhists pay respect to the Buddha when they worship. He founded the faith and for that they are very thankful.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acts of Buddhist worship take place at a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shrine</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include chanting, making offerings and listening to scriptures being read.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Buddhists perform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puja</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is worship at home with a personal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shrine</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Buddhists remove their shoes before an act of worship as a mark of respect. They sometimes bow their heads towards a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Buddharupa</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their hands help together in a prayer like position. This is called </a:t>
            </a: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anjali mudda</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01405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12618" y="653494"/>
          <a:ext cx="9893382" cy="5759305"/>
        </p:xfrm>
        <a:graphic>
          <a:graphicData uri="http://schemas.openxmlformats.org/drawingml/2006/table">
            <a:tbl>
              <a:tblPr firstRow="1" bandRow="1">
                <a:tableStyleId>{5C22544A-7EE6-4342-B048-85BDC9FD1C3A}</a:tableStyleId>
              </a:tblPr>
              <a:tblGrid>
                <a:gridCol w="3289764">
                  <a:extLst>
                    <a:ext uri="{9D8B030D-6E8A-4147-A177-3AD203B41FA5}">
                      <a16:colId xmlns:a16="http://schemas.microsoft.com/office/drawing/2014/main" val="163302815"/>
                    </a:ext>
                  </a:extLst>
                </a:gridCol>
                <a:gridCol w="3293142">
                  <a:extLst>
                    <a:ext uri="{9D8B030D-6E8A-4147-A177-3AD203B41FA5}">
                      <a16:colId xmlns:a16="http://schemas.microsoft.com/office/drawing/2014/main" val="3581695665"/>
                    </a:ext>
                  </a:extLst>
                </a:gridCol>
                <a:gridCol w="3310476">
                  <a:extLst>
                    <a:ext uri="{9D8B030D-6E8A-4147-A177-3AD203B41FA5}">
                      <a16:colId xmlns:a16="http://schemas.microsoft.com/office/drawing/2014/main" val="1662650907"/>
                    </a:ext>
                  </a:extLst>
                </a:gridCol>
              </a:tblGrid>
              <a:tr h="387523">
                <a:tc>
                  <a:txBody>
                    <a:bodyPr/>
                    <a:lstStyle/>
                    <a:p>
                      <a:endParaRPr lang="en-GB" sz="1300" dirty="0"/>
                    </a:p>
                  </a:txBody>
                  <a:tcPr>
                    <a:solidFill>
                      <a:schemeClr val="accent1">
                        <a:lumMod val="75000"/>
                      </a:schemeClr>
                    </a:solidFill>
                  </a:tcPr>
                </a:tc>
                <a:tc>
                  <a:txBody>
                    <a:bodyPr/>
                    <a:lstStyle/>
                    <a:p>
                      <a:r>
                        <a:rPr lang="en-GB" sz="1300" baseline="0" dirty="0">
                          <a:latin typeface="Arial" panose="020B0604020202020204" pitchFamily="34" charset="0"/>
                          <a:cs typeface="Arial" panose="020B0604020202020204" pitchFamily="34" charset="0"/>
                        </a:rPr>
                        <a:t>C1 –</a:t>
                      </a:r>
                      <a:r>
                        <a:rPr lang="en-GB" sz="1300" dirty="0">
                          <a:latin typeface="Arial" panose="020B0604020202020204" pitchFamily="34" charset="0"/>
                          <a:cs typeface="Arial" panose="020B0604020202020204" pitchFamily="34" charset="0"/>
                        </a:rPr>
                        <a:t> Acids and Alkalis</a:t>
                      </a:r>
                    </a:p>
                  </a:txBody>
                  <a:tcPr anchor="ctr">
                    <a:solidFill>
                      <a:schemeClr val="accent1">
                        <a:lumMod val="75000"/>
                      </a:schemeClr>
                    </a:solidFill>
                  </a:tcPr>
                </a:tc>
                <a:tc>
                  <a:txBody>
                    <a:bodyPr/>
                    <a:lstStyle/>
                    <a:p>
                      <a:r>
                        <a:rPr lang="en-GB" sz="1300" baseline="0" dirty="0">
                          <a:latin typeface="Arial" panose="020B0604020202020204" pitchFamily="34" charset="0"/>
                          <a:cs typeface="Arial" panose="020B0604020202020204" pitchFamily="34" charset="0"/>
                        </a:rPr>
                        <a:t>P1 –</a:t>
                      </a:r>
                      <a:r>
                        <a:rPr lang="en-GB" sz="1300" dirty="0">
                          <a:latin typeface="Arial" panose="020B0604020202020204" pitchFamily="34" charset="0"/>
                          <a:cs typeface="Arial" panose="020B0604020202020204" pitchFamily="34" charset="0"/>
                        </a:rPr>
                        <a:t> Properties of Light</a:t>
                      </a:r>
                    </a:p>
                  </a:txBody>
                  <a:tcPr anchor="ct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sz="1300" dirty="0"/>
                    </a:p>
                  </a:txBody>
                  <a:tcPr>
                    <a:solidFill>
                      <a:schemeClr val="accent5">
                        <a:lumMod val="20000"/>
                        <a:lumOff val="80000"/>
                      </a:schemeClr>
                    </a:solidFill>
                  </a:tcPr>
                </a:tc>
                <a:tc>
                  <a:txBody>
                    <a:bodyPr/>
                    <a:lstStyle/>
                    <a:p>
                      <a:pPr>
                        <a:lnSpc>
                          <a:spcPct val="150000"/>
                        </a:lnSpc>
                      </a:pPr>
                      <a:endParaRPr lang="en-GB" sz="1300" dirty="0"/>
                    </a:p>
                  </a:txBody>
                  <a:tcPr>
                    <a:solidFill>
                      <a:schemeClr val="accent5">
                        <a:lumMod val="20000"/>
                        <a:lumOff val="80000"/>
                      </a:schemeClr>
                    </a:solidFill>
                  </a:tcPr>
                </a:tc>
                <a:tc>
                  <a:txBody>
                    <a:bodyPr/>
                    <a:lstStyle/>
                    <a:p>
                      <a:pPr>
                        <a:lnSpc>
                          <a:spcPct val="150000"/>
                        </a:lnSpc>
                      </a:pPr>
                      <a:endParaRPr lang="en-GB" sz="1300" kern="1400" dirty="0">
                        <a:solidFill>
                          <a:srgbClr val="000000"/>
                        </a:solidFill>
                        <a:latin typeface="Arial" panose="020B0604020202020204" pitchFamily="34" charset="0"/>
                        <a:cs typeface="Arial" panose="020B0604020202020204" pitchFamily="34" charset="0"/>
                      </a:endParaRPr>
                    </a:p>
                    <a:p>
                      <a:endParaRPr lang="en-GB" sz="1300" dirty="0"/>
                    </a:p>
                  </a:txBody>
                  <a:tcPr>
                    <a:solidFill>
                      <a:schemeClr val="accent5">
                        <a:lumMod val="20000"/>
                        <a:lumOff val="80000"/>
                      </a:schemeClr>
                    </a:solidFill>
                  </a:tcPr>
                </a:tc>
                <a:extLst>
                  <a:ext uri="{0D108BD9-81ED-4DB2-BD59-A6C34878D82A}">
                    <a16:rowId xmlns:a16="http://schemas.microsoft.com/office/drawing/2014/main" val="1519001158"/>
                  </a:ext>
                </a:extLst>
              </a:tr>
              <a:tr h="2685891">
                <a:tc>
                  <a:txBody>
                    <a:bodyPr/>
                    <a:lstStyle/>
                    <a:p>
                      <a:endParaRPr lang="en-GB" sz="1300" dirty="0"/>
                    </a:p>
                  </a:txBody>
                  <a:tcPr>
                    <a:solidFill>
                      <a:schemeClr val="accent5">
                        <a:lumMod val="20000"/>
                        <a:lumOff val="80000"/>
                      </a:schemeClr>
                    </a:solidFill>
                  </a:tcPr>
                </a:tc>
                <a:tc>
                  <a:txBody>
                    <a:bodyPr/>
                    <a:lstStyle/>
                    <a:p>
                      <a:endParaRPr lang="en-GB" sz="1300" dirty="0"/>
                    </a:p>
                  </a:txBody>
                  <a:tcPr>
                    <a:solidFill>
                      <a:schemeClr val="accent5">
                        <a:lumMod val="20000"/>
                        <a:lumOff val="80000"/>
                      </a:schemeClr>
                    </a:solidFill>
                  </a:tcPr>
                </a:tc>
                <a:tc>
                  <a:txBody>
                    <a:bodyPr/>
                    <a:lstStyle/>
                    <a:p>
                      <a:endParaRPr lang="en-GB" sz="1300" dirty="0"/>
                    </a:p>
                  </a:txBody>
                  <a:tcPr>
                    <a:solidFill>
                      <a:schemeClr val="accent5">
                        <a:lumMod val="20000"/>
                        <a:lumOff val="80000"/>
                      </a:schemeClr>
                    </a:solidFill>
                  </a:tcPr>
                </a:tc>
                <a:extLst>
                  <a:ext uri="{0D108BD9-81ED-4DB2-BD59-A6C34878D82A}">
                    <a16:rowId xmlns:a16="http://schemas.microsoft.com/office/drawing/2014/main" val="205660963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23250" y="653494"/>
            <a:ext cx="3534857" cy="308867"/>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3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B1 – </a:t>
            </a:r>
            <a:r>
              <a:rPr lang="en-GB" sz="1300" b="1" kern="1400" dirty="0">
                <a:solidFill>
                  <a:srgbClr val="FFFFFF"/>
                </a:solidFill>
                <a:latin typeface="Arial" panose="020B0604020202020204" pitchFamily="34" charset="0"/>
                <a:cs typeface="Arial" panose="020B0604020202020204" pitchFamily="34" charset="0"/>
              </a:rPr>
              <a:t>Genetic Variation and Evolution</a:t>
            </a:r>
            <a:r>
              <a:rPr kumimoji="0" lang="en-GB" sz="13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GB" sz="13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42342" y="33191"/>
            <a:ext cx="518080" cy="547425"/>
          </a:xfrm>
          <a:prstGeom prst="rect">
            <a:avLst/>
          </a:prstGeom>
          <a:noFill/>
          <a:ln>
            <a:noFill/>
          </a:ln>
        </p:spPr>
      </p:pic>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0" y="3707256"/>
          <a:ext cx="9906120" cy="3150744"/>
        </p:xfrm>
        <a:graphic>
          <a:graphicData uri="http://schemas.openxmlformats.org/drawingml/2006/table">
            <a:tbl>
              <a:tblPr firstRow="1" bandRow="1">
                <a:tableStyleId>{5C22544A-7EE6-4342-B048-85BDC9FD1C3A}</a:tableStyleId>
              </a:tblPr>
              <a:tblGrid>
                <a:gridCol w="3306618">
                  <a:extLst>
                    <a:ext uri="{9D8B030D-6E8A-4147-A177-3AD203B41FA5}">
                      <a16:colId xmlns:a16="http://schemas.microsoft.com/office/drawing/2014/main" val="163302815"/>
                    </a:ext>
                  </a:extLst>
                </a:gridCol>
                <a:gridCol w="3297462">
                  <a:extLst>
                    <a:ext uri="{9D8B030D-6E8A-4147-A177-3AD203B41FA5}">
                      <a16:colId xmlns:a16="http://schemas.microsoft.com/office/drawing/2014/main" val="3581695665"/>
                    </a:ext>
                  </a:extLst>
                </a:gridCol>
                <a:gridCol w="3302040">
                  <a:extLst>
                    <a:ext uri="{9D8B030D-6E8A-4147-A177-3AD203B41FA5}">
                      <a16:colId xmlns:a16="http://schemas.microsoft.com/office/drawing/2014/main" val="1662650907"/>
                    </a:ext>
                  </a:extLst>
                </a:gridCol>
              </a:tblGrid>
              <a:tr h="387222">
                <a:tc>
                  <a:txBody>
                    <a:bodyPr/>
                    <a:lstStyle/>
                    <a:p>
                      <a:r>
                        <a:rPr lang="en-GB" sz="1300" dirty="0">
                          <a:latin typeface="Arial" panose="020B0604020202020204" pitchFamily="34" charset="0"/>
                          <a:cs typeface="Arial" panose="020B0604020202020204" pitchFamily="34" charset="0"/>
                        </a:rPr>
                        <a:t>B2 – Speciation and Biodiversity</a:t>
                      </a:r>
                    </a:p>
                  </a:txBody>
                  <a:tcPr anchor="ctr">
                    <a:solidFill>
                      <a:schemeClr val="accent1">
                        <a:lumMod val="75000"/>
                      </a:schemeClr>
                    </a:solidFill>
                  </a:tcPr>
                </a:tc>
                <a:tc>
                  <a:txBody>
                    <a:bodyPr/>
                    <a:lstStyle/>
                    <a:p>
                      <a:r>
                        <a:rPr lang="en-GB" sz="1300" baseline="0" dirty="0">
                          <a:latin typeface="Arial" panose="020B0604020202020204" pitchFamily="34" charset="0"/>
                          <a:cs typeface="Arial" panose="020B0604020202020204" pitchFamily="34" charset="0"/>
                        </a:rPr>
                        <a:t>C2 –</a:t>
                      </a:r>
                      <a:r>
                        <a:rPr lang="en-GB" sz="1300" dirty="0">
                          <a:latin typeface="Arial" panose="020B0604020202020204" pitchFamily="34" charset="0"/>
                          <a:cs typeface="Arial" panose="020B0604020202020204" pitchFamily="34" charset="0"/>
                        </a:rPr>
                        <a:t> Naming and Using Salts</a:t>
                      </a:r>
                    </a:p>
                  </a:txBody>
                  <a:tcPr anchor="ctr">
                    <a:solidFill>
                      <a:schemeClr val="accent1">
                        <a:lumMod val="75000"/>
                      </a:schemeClr>
                    </a:solidFill>
                  </a:tcPr>
                </a:tc>
                <a:tc>
                  <a:txBody>
                    <a:bodyPr/>
                    <a:lstStyle/>
                    <a:p>
                      <a:r>
                        <a:rPr lang="en-GB" sz="1300" baseline="0" dirty="0">
                          <a:latin typeface="Arial" panose="020B0604020202020204" pitchFamily="34" charset="0"/>
                          <a:cs typeface="Arial" panose="020B0604020202020204" pitchFamily="34" charset="0"/>
                        </a:rPr>
                        <a:t>P2 –</a:t>
                      </a:r>
                      <a:r>
                        <a:rPr lang="en-GB" sz="1300" dirty="0">
                          <a:latin typeface="Arial" panose="020B0604020202020204" pitchFamily="34" charset="0"/>
                          <a:cs typeface="Arial" panose="020B0604020202020204" pitchFamily="34" charset="0"/>
                        </a:rPr>
                        <a:t> Lenses </a:t>
                      </a:r>
                      <a:r>
                        <a:rPr lang="en-GB" sz="1300">
                          <a:latin typeface="Arial" panose="020B0604020202020204" pitchFamily="34" charset="0"/>
                          <a:cs typeface="Arial" panose="020B0604020202020204" pitchFamily="34" charset="0"/>
                        </a:rPr>
                        <a:t>and Filters</a:t>
                      </a:r>
                      <a:endParaRPr lang="en-GB" sz="1300" dirty="0">
                        <a:latin typeface="Arial" panose="020B0604020202020204" pitchFamily="34" charset="0"/>
                        <a:cs typeface="Arial" panose="020B0604020202020204" pitchFamily="34" charset="0"/>
                      </a:endParaRPr>
                    </a:p>
                  </a:txBody>
                  <a:tcPr anchor="ctr">
                    <a:solidFill>
                      <a:schemeClr val="accent1">
                        <a:lumMod val="75000"/>
                      </a:schemeClr>
                    </a:solidFill>
                  </a:tcPr>
                </a:tc>
                <a:extLst>
                  <a:ext uri="{0D108BD9-81ED-4DB2-BD59-A6C34878D82A}">
                    <a16:rowId xmlns:a16="http://schemas.microsoft.com/office/drawing/2014/main" val="1986237655"/>
                  </a:ext>
                </a:extLst>
              </a:tr>
              <a:tr h="2763522">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3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chemeClr val="accent5">
                        <a:lumMod val="20000"/>
                        <a:lumOff val="80000"/>
                      </a:schemeClr>
                    </a:solidFill>
                  </a:tcPr>
                </a:tc>
                <a:tc>
                  <a:txBody>
                    <a:bodyPr/>
                    <a:lstStyle/>
                    <a:p>
                      <a:pPr>
                        <a:lnSpc>
                          <a:spcPct val="150000"/>
                        </a:lnSpc>
                      </a:pPr>
                      <a:endParaRPr lang="en-GB" sz="13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3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8" name="Rectangle 17">
            <a:extLst>
              <a:ext uri="{FF2B5EF4-FFF2-40B4-BE49-F238E27FC236}">
                <a16:creationId xmlns:a16="http://schemas.microsoft.com/office/drawing/2014/main" id="{6B3CF8B4-BC2D-4B59-A231-E837248B1F8F}"/>
              </a:ext>
            </a:extLst>
          </p:cNvPr>
          <p:cNvSpPr/>
          <p:nvPr/>
        </p:nvSpPr>
        <p:spPr>
          <a:xfrm>
            <a:off x="127830" y="168054"/>
            <a:ext cx="1845738" cy="32547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4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Science</a:t>
            </a:r>
          </a:p>
        </p:txBody>
      </p:sp>
      <p:sp>
        <p:nvSpPr>
          <p:cNvPr id="23" name="Rectangle 22">
            <a:extLst>
              <a:ext uri="{FF2B5EF4-FFF2-40B4-BE49-F238E27FC236}">
                <a16:creationId xmlns:a16="http://schemas.microsoft.com/office/drawing/2014/main" id="{60C6135F-8638-4A38-B362-3F7DBB334DBD}"/>
              </a:ext>
            </a:extLst>
          </p:cNvPr>
          <p:cNvSpPr/>
          <p:nvPr/>
        </p:nvSpPr>
        <p:spPr>
          <a:xfrm>
            <a:off x="6582242" y="178254"/>
            <a:ext cx="1044473" cy="32547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4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7</a:t>
            </a:r>
            <a:endParaRPr kumimoji="0" lang="en-GB" sz="1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833CE041-6BD8-4956-897C-3C4D6983DB94}"/>
              </a:ext>
            </a:extLst>
          </p:cNvPr>
          <p:cNvSpPr/>
          <p:nvPr/>
        </p:nvSpPr>
        <p:spPr>
          <a:xfrm>
            <a:off x="7626715" y="174330"/>
            <a:ext cx="1274501" cy="32547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4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2</a:t>
            </a:r>
            <a:endParaRPr kumimoji="0" lang="en-GB" sz="1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CB5B0089-84E8-46BF-BC4B-98CF8242B45E}"/>
              </a:ext>
            </a:extLst>
          </p:cNvPr>
          <p:cNvSpPr txBox="1"/>
          <p:nvPr/>
        </p:nvSpPr>
        <p:spPr>
          <a:xfrm>
            <a:off x="2731381" y="187103"/>
            <a:ext cx="35348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Digestion, the Periodic Table and Forces</a:t>
            </a:r>
          </a:p>
        </p:txBody>
      </p:sp>
      <p:sp>
        <p:nvSpPr>
          <p:cNvPr id="16" name="Rectangle 15">
            <a:extLst>
              <a:ext uri="{FF2B5EF4-FFF2-40B4-BE49-F238E27FC236}">
                <a16:creationId xmlns:a16="http://schemas.microsoft.com/office/drawing/2014/main" id="{D9166557-43C5-4DB2-B8E5-2ABAE1CD4133}"/>
              </a:ext>
            </a:extLst>
          </p:cNvPr>
          <p:cNvSpPr/>
          <p:nvPr/>
        </p:nvSpPr>
        <p:spPr>
          <a:xfrm>
            <a:off x="49479" y="995951"/>
            <a:ext cx="3220194" cy="278537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Key Vocabulary</a:t>
            </a: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double helix:</a:t>
            </a:r>
            <a:r>
              <a:rPr lang="en-GB" sz="1000" kern="1400" dirty="0">
                <a:solidFill>
                  <a:srgbClr val="000000"/>
                </a:solidFill>
                <a:latin typeface="Arial" panose="020B0604020202020204" pitchFamily="34" charset="0"/>
                <a:cs typeface="Arial" panose="020B0604020202020204" pitchFamily="34" charset="0"/>
              </a:rPr>
              <a:t> two intertwined structures that form the spiral shape of DNA</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gene:</a:t>
            </a:r>
            <a:r>
              <a:rPr lang="en-GB" sz="1000" kern="1400" dirty="0">
                <a:solidFill>
                  <a:srgbClr val="000000"/>
                </a:solidFill>
                <a:latin typeface="Arial" panose="020B0604020202020204" pitchFamily="34" charset="0"/>
                <a:cs typeface="Arial" panose="020B0604020202020204" pitchFamily="34" charset="0"/>
              </a:rPr>
              <a:t> a short section of DNA that codes for a characteristic</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allele:</a:t>
            </a:r>
            <a:r>
              <a:rPr lang="en-GB" sz="1000" kern="1400" dirty="0">
                <a:solidFill>
                  <a:srgbClr val="000000"/>
                </a:solidFill>
                <a:latin typeface="Arial" panose="020B0604020202020204" pitchFamily="34" charset="0"/>
                <a:cs typeface="Arial" panose="020B0604020202020204" pitchFamily="34" charset="0"/>
              </a:rPr>
              <a:t> different versions of the same gene</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mutation:</a:t>
            </a:r>
            <a:r>
              <a:rPr lang="en-GB" sz="1000" kern="1400" dirty="0">
                <a:solidFill>
                  <a:srgbClr val="000000"/>
                </a:solidFill>
                <a:latin typeface="Arial" panose="020B0604020202020204" pitchFamily="34" charset="0"/>
                <a:cs typeface="Arial" panose="020B0604020202020204" pitchFamily="34" charset="0"/>
              </a:rPr>
              <a:t> a random change in the sequence of DNA bases</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adaptation:</a:t>
            </a:r>
            <a:r>
              <a:rPr lang="en-GB" sz="1000" kern="1400" dirty="0">
                <a:solidFill>
                  <a:srgbClr val="000000"/>
                </a:solidFill>
                <a:latin typeface="Arial" panose="020B0604020202020204" pitchFamily="34" charset="0"/>
                <a:cs typeface="Arial" panose="020B0604020202020204" pitchFamily="34" charset="0"/>
              </a:rPr>
              <a:t> a characteristic which increases an organism’s chance of survival and reproduction</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evolution:</a:t>
            </a:r>
            <a:r>
              <a:rPr lang="en-GB" sz="1000" kern="1400" dirty="0">
                <a:solidFill>
                  <a:srgbClr val="000000"/>
                </a:solidFill>
                <a:latin typeface="Arial" panose="020B0604020202020204" pitchFamily="34" charset="0"/>
                <a:cs typeface="Arial" panose="020B0604020202020204" pitchFamily="34" charset="0"/>
              </a:rPr>
              <a:t> the gradual change of a species over time</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natural  selection:</a:t>
            </a:r>
            <a:r>
              <a:rPr lang="en-GB" sz="1000" kern="1400" dirty="0">
                <a:solidFill>
                  <a:srgbClr val="000000"/>
                </a:solidFill>
                <a:latin typeface="Arial" panose="020B0604020202020204" pitchFamily="34" charset="0"/>
                <a:cs typeface="Arial" panose="020B0604020202020204" pitchFamily="34" charset="0"/>
              </a:rPr>
              <a:t> the process by which individuals, who are better adapted to survive, increase their chance of reproducing </a:t>
            </a:r>
            <a:endParaRPr lang="en-GB" sz="100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9166557-43C5-4DB2-B8E5-2ABAE1CD4133}"/>
              </a:ext>
            </a:extLst>
          </p:cNvPr>
          <p:cNvSpPr/>
          <p:nvPr/>
        </p:nvSpPr>
        <p:spPr>
          <a:xfrm>
            <a:off x="6624416" y="998098"/>
            <a:ext cx="3220194" cy="2554545"/>
          </a:xfrm>
          <a:prstGeom prst="rect">
            <a:avLst/>
          </a:prstGeom>
        </p:spPr>
        <p:txBody>
          <a:bodyPr wrap="square">
            <a:spAutoFit/>
          </a:bodyPr>
          <a:lstStyle/>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transverse wave:</a:t>
            </a:r>
            <a:r>
              <a:rPr lang="en-GB" sz="1000" kern="1400" dirty="0">
                <a:solidFill>
                  <a:srgbClr val="000000"/>
                </a:solidFill>
                <a:latin typeface="Arial" panose="020B0604020202020204" pitchFamily="34" charset="0"/>
                <a:cs typeface="Arial" panose="020B0604020202020204" pitchFamily="34" charset="0"/>
              </a:rPr>
              <a:t> oscillations are perpendicular to the direction of wave travel</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medium:</a:t>
            </a:r>
            <a:r>
              <a:rPr lang="en-GB" sz="1000" kern="1400" dirty="0">
                <a:solidFill>
                  <a:srgbClr val="000000"/>
                </a:solidFill>
                <a:latin typeface="Arial" panose="020B0604020202020204" pitchFamily="34" charset="0"/>
                <a:cs typeface="Arial" panose="020B0604020202020204" pitchFamily="34" charset="0"/>
              </a:rPr>
              <a:t> the substance which the wave is travelling through</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reflection:</a:t>
            </a:r>
            <a:r>
              <a:rPr lang="en-GB" sz="1000" kern="1400" dirty="0">
                <a:solidFill>
                  <a:srgbClr val="000000"/>
                </a:solidFill>
                <a:latin typeface="Arial" panose="020B0604020202020204" pitchFamily="34" charset="0"/>
                <a:cs typeface="Arial" panose="020B0604020202020204" pitchFamily="34" charset="0"/>
              </a:rPr>
              <a:t> the return of a wave from a surface</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refraction:</a:t>
            </a:r>
            <a:r>
              <a:rPr lang="en-GB" sz="1000" kern="1400" dirty="0">
                <a:solidFill>
                  <a:srgbClr val="000000"/>
                </a:solidFill>
                <a:latin typeface="Arial" panose="020B0604020202020204" pitchFamily="34" charset="0"/>
                <a:cs typeface="Arial" panose="020B0604020202020204" pitchFamily="34" charset="0"/>
              </a:rPr>
              <a:t> the change in direction of a wave passing from one medium to another with a different density</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absorption:</a:t>
            </a:r>
            <a:r>
              <a:rPr lang="en-GB" sz="1000" kern="1400" dirty="0">
                <a:solidFill>
                  <a:srgbClr val="000000"/>
                </a:solidFill>
                <a:latin typeface="Arial" panose="020B0604020202020204" pitchFamily="34" charset="0"/>
                <a:cs typeface="Arial" panose="020B0604020202020204" pitchFamily="34" charset="0"/>
              </a:rPr>
              <a:t> the transfer of energy of a wave to matter as the wave passes through</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incident ray:</a:t>
            </a:r>
            <a:r>
              <a:rPr lang="en-GB" sz="1000" kern="1400" dirty="0">
                <a:solidFill>
                  <a:srgbClr val="000000"/>
                </a:solidFill>
                <a:latin typeface="Arial" panose="020B0604020202020204" pitchFamily="34" charset="0"/>
                <a:cs typeface="Arial" panose="020B0604020202020204" pitchFamily="34" charset="0"/>
              </a:rPr>
              <a:t> the ray of light travelling towards the surface</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reflected ray:</a:t>
            </a:r>
            <a:r>
              <a:rPr lang="en-GB" sz="1000" kern="1400" dirty="0">
                <a:solidFill>
                  <a:srgbClr val="000000"/>
                </a:solidFill>
                <a:latin typeface="Arial" panose="020B0604020202020204" pitchFamily="34" charset="0"/>
                <a:cs typeface="Arial" panose="020B0604020202020204" pitchFamily="34" charset="0"/>
              </a:rPr>
              <a:t> the ray of light travelling away from the surface due to the process of reflection</a:t>
            </a:r>
            <a:endParaRPr lang="en-GB" sz="1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9166557-43C5-4DB2-B8E5-2ABAE1CD4133}"/>
              </a:ext>
            </a:extLst>
          </p:cNvPr>
          <p:cNvSpPr/>
          <p:nvPr/>
        </p:nvSpPr>
        <p:spPr>
          <a:xfrm>
            <a:off x="3323833" y="995950"/>
            <a:ext cx="3220194" cy="2785378"/>
          </a:xfrm>
          <a:prstGeom prst="rect">
            <a:avLst/>
          </a:prstGeom>
        </p:spPr>
        <p:txBody>
          <a:bodyPr wrap="square">
            <a:spAutoFit/>
          </a:bodyPr>
          <a:lstStyle/>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acid: </a:t>
            </a:r>
            <a:r>
              <a:rPr lang="en-GB" sz="1000" kern="1400" dirty="0">
                <a:solidFill>
                  <a:srgbClr val="000000"/>
                </a:solidFill>
                <a:latin typeface="Arial" panose="020B0604020202020204" pitchFamily="34" charset="0"/>
                <a:cs typeface="Arial" panose="020B0604020202020204" pitchFamily="34" charset="0"/>
              </a:rPr>
              <a:t>a substance which has a pH &lt; 7</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base:</a:t>
            </a:r>
            <a:r>
              <a:rPr lang="en-GB" sz="1000" kern="1400" dirty="0">
                <a:solidFill>
                  <a:srgbClr val="000000"/>
                </a:solidFill>
                <a:latin typeface="Arial" panose="020B0604020202020204" pitchFamily="34" charset="0"/>
                <a:cs typeface="Arial" panose="020B0604020202020204" pitchFamily="34" charset="0"/>
              </a:rPr>
              <a:t> a substance with a pH &gt; 7 that  reacts with an acid to form salt and water only</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alkali:</a:t>
            </a:r>
            <a:r>
              <a:rPr lang="en-GB" sz="1000" kern="1400" dirty="0">
                <a:solidFill>
                  <a:srgbClr val="000000"/>
                </a:solidFill>
                <a:latin typeface="Arial" panose="020B0604020202020204" pitchFamily="34" charset="0"/>
                <a:cs typeface="Arial" panose="020B0604020202020204" pitchFamily="34" charset="0"/>
              </a:rPr>
              <a:t> a water soluble substance with a pH &gt; 7</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neutralisation:</a:t>
            </a:r>
            <a:r>
              <a:rPr lang="en-GB" sz="1000" kern="1400" dirty="0">
                <a:solidFill>
                  <a:srgbClr val="000000"/>
                </a:solidFill>
                <a:latin typeface="Arial" panose="020B0604020202020204" pitchFamily="34" charset="0"/>
                <a:cs typeface="Arial" panose="020B0604020202020204" pitchFamily="34" charset="0"/>
              </a:rPr>
              <a:t> the reaction between an acid and an alkali which results in a neutral pH = 7</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pH scale:</a:t>
            </a:r>
            <a:r>
              <a:rPr lang="en-GB" sz="1000" kern="1400" dirty="0">
                <a:solidFill>
                  <a:srgbClr val="000000"/>
                </a:solidFill>
                <a:latin typeface="Arial" panose="020B0604020202020204" pitchFamily="34" charset="0"/>
                <a:cs typeface="Arial" panose="020B0604020202020204" pitchFamily="34" charset="0"/>
              </a:rPr>
              <a:t> a scale ranging from 0 to 14 which determines how acidic or alkaline a substance is</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indicator:</a:t>
            </a:r>
            <a:r>
              <a:rPr lang="en-GB" sz="1000" kern="1400" dirty="0">
                <a:solidFill>
                  <a:srgbClr val="000000"/>
                </a:solidFill>
                <a:latin typeface="Arial" panose="020B0604020202020204" pitchFamily="34" charset="0"/>
                <a:cs typeface="Arial" panose="020B0604020202020204" pitchFamily="34" charset="0"/>
              </a:rPr>
              <a:t> a substance that changes colour when added to an acid or an alkali</a:t>
            </a:r>
            <a:endParaRPr lang="en-GB" sz="10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9166557-43C5-4DB2-B8E5-2ABAE1CD4133}"/>
              </a:ext>
            </a:extLst>
          </p:cNvPr>
          <p:cNvSpPr/>
          <p:nvPr/>
        </p:nvSpPr>
        <p:spPr>
          <a:xfrm>
            <a:off x="6582242" y="4051860"/>
            <a:ext cx="3323758" cy="1323439"/>
          </a:xfrm>
          <a:prstGeom prst="rect">
            <a:avLst/>
          </a:prstGeom>
        </p:spPr>
        <p:txBody>
          <a:bodyPr wrap="square">
            <a:spAutoFit/>
          </a:bodyPr>
          <a:lstStyle/>
          <a:p>
            <a:pPr fontAlgn="t">
              <a:lnSpc>
                <a:spcPct val="150000"/>
              </a:lnSpc>
            </a:pPr>
            <a:r>
              <a:rPr kumimoji="0" lang="en-GB" sz="10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Key Vocabulary</a:t>
            </a: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convex lens: </a:t>
            </a:r>
            <a:r>
              <a:rPr lang="en-GB" sz="1000" kern="1400" dirty="0">
                <a:solidFill>
                  <a:srgbClr val="000000"/>
                </a:solidFill>
                <a:latin typeface="Arial" panose="020B0604020202020204" pitchFamily="34" charset="0"/>
                <a:cs typeface="Arial" panose="020B0604020202020204" pitchFamily="34" charset="0"/>
              </a:rPr>
              <a:t>a piece of transparent material with curved sides to refract and focus light</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convex: </a:t>
            </a:r>
            <a:r>
              <a:rPr lang="en-GB" sz="1000" kern="1400" dirty="0">
                <a:solidFill>
                  <a:srgbClr val="000000"/>
                </a:solidFill>
                <a:latin typeface="Arial" panose="020B0604020202020204" pitchFamily="34" charset="0"/>
                <a:cs typeface="Arial" panose="020B0604020202020204" pitchFamily="34" charset="0"/>
              </a:rPr>
              <a:t>an outline or surface that curves outwards</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prism: </a:t>
            </a:r>
            <a:r>
              <a:rPr lang="en-GB" sz="1000" kern="1400" dirty="0">
                <a:solidFill>
                  <a:srgbClr val="000000"/>
                </a:solidFill>
                <a:latin typeface="Arial" panose="020B0604020202020204" pitchFamily="34" charset="0"/>
                <a:cs typeface="Arial" panose="020B0604020202020204" pitchFamily="34" charset="0"/>
              </a:rPr>
              <a:t>a 3D shape that has straight edges</a:t>
            </a:r>
            <a:endParaRPr lang="en-GB" sz="1000" dirty="0">
              <a:latin typeface="Arial" panose="020B0604020202020204" pitchFamily="34" charset="0"/>
              <a:cs typeface="Arial" panose="020B0604020202020204" pitchFamily="34" charset="0"/>
            </a:endParaRP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white light:</a:t>
            </a:r>
            <a:r>
              <a:rPr lang="en-GB" sz="1000" kern="1400" dirty="0">
                <a:solidFill>
                  <a:srgbClr val="000000"/>
                </a:solidFill>
                <a:latin typeface="Arial" panose="020B0604020202020204" pitchFamily="34" charset="0"/>
                <a:cs typeface="Arial" panose="020B0604020202020204" pitchFamily="34" charset="0"/>
              </a:rPr>
              <a:t> contains all the colours </a:t>
            </a:r>
            <a:endParaRPr lang="en-GB" sz="10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9166557-43C5-4DB2-B8E5-2ABAE1CD4133}"/>
              </a:ext>
            </a:extLst>
          </p:cNvPr>
          <p:cNvSpPr/>
          <p:nvPr/>
        </p:nvSpPr>
        <p:spPr>
          <a:xfrm>
            <a:off x="3280587" y="4082299"/>
            <a:ext cx="3296488" cy="65402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1" i="0" u="none" strike="noStrike" kern="14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Key Vocabulary</a:t>
            </a:r>
          </a:p>
          <a:p>
            <a:pPr fontAlgn="t">
              <a:spcAft>
                <a:spcPts val="600"/>
              </a:spcAft>
            </a:pPr>
            <a:r>
              <a:rPr lang="en-GB" sz="1000" u="sng" kern="1400" dirty="0">
                <a:solidFill>
                  <a:srgbClr val="000000"/>
                </a:solidFill>
                <a:latin typeface="Arial" panose="020B0604020202020204" pitchFamily="34" charset="0"/>
                <a:cs typeface="Arial" panose="020B0604020202020204" pitchFamily="34" charset="0"/>
              </a:rPr>
              <a:t>salt:</a:t>
            </a:r>
            <a:r>
              <a:rPr lang="en-GB" sz="1000" kern="1400" dirty="0">
                <a:solidFill>
                  <a:srgbClr val="000000"/>
                </a:solidFill>
                <a:latin typeface="Arial" panose="020B0604020202020204" pitchFamily="34" charset="0"/>
                <a:cs typeface="Arial" panose="020B0604020202020204" pitchFamily="34" charset="0"/>
              </a:rPr>
              <a:t> the substance formed when the hydrogen ion in an acid is replaced by a metal ion </a:t>
            </a:r>
            <a:endParaRPr lang="en-GB" sz="10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D9166557-43C5-4DB2-B8E5-2ABAE1CD4133}"/>
              </a:ext>
            </a:extLst>
          </p:cNvPr>
          <p:cNvSpPr/>
          <p:nvPr/>
        </p:nvSpPr>
        <p:spPr>
          <a:xfrm>
            <a:off x="23250" y="4037667"/>
            <a:ext cx="3220194" cy="2939266"/>
          </a:xfrm>
          <a:prstGeom prst="rect">
            <a:avLst/>
          </a:prstGeom>
        </p:spPr>
        <p:txBody>
          <a:bodyPr wrap="square">
            <a:spAutoFit/>
          </a:bodyPr>
          <a:lstStyle/>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species:</a:t>
            </a:r>
            <a:r>
              <a:rPr lang="en-GB" sz="1000" kern="1400" dirty="0">
                <a:solidFill>
                  <a:srgbClr val="000000"/>
                </a:solidFill>
                <a:latin typeface="Arial" panose="020B0604020202020204" pitchFamily="34" charset="0"/>
                <a:cs typeface="Arial" panose="020B0604020202020204" pitchFamily="34" charset="0"/>
              </a:rPr>
              <a:t> a group of organisms that can successfully interbreed to produce fertile offspring</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speciation:</a:t>
            </a:r>
            <a:r>
              <a:rPr lang="en-GB" sz="1000" kern="1400" dirty="0">
                <a:solidFill>
                  <a:srgbClr val="000000"/>
                </a:solidFill>
                <a:latin typeface="Arial" panose="020B0604020202020204" pitchFamily="34" charset="0"/>
                <a:cs typeface="Arial" panose="020B0604020202020204" pitchFamily="34" charset="0"/>
              </a:rPr>
              <a:t> the arise of a new species due to a             population becoming isolated and natural selection occurring over a long period of time</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biodiversity:</a:t>
            </a:r>
            <a:r>
              <a:rPr lang="en-GB" sz="1000" kern="1400" dirty="0">
                <a:solidFill>
                  <a:srgbClr val="000000"/>
                </a:solidFill>
                <a:latin typeface="Arial" panose="020B0604020202020204" pitchFamily="34" charset="0"/>
                <a:cs typeface="Arial" panose="020B0604020202020204" pitchFamily="34" charset="0"/>
              </a:rPr>
              <a:t> the variety and variability of life on Earth or a particular region</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extinction:</a:t>
            </a:r>
            <a:r>
              <a:rPr lang="en-GB" sz="1000" kern="1400" dirty="0">
                <a:solidFill>
                  <a:srgbClr val="000000"/>
                </a:solidFill>
                <a:latin typeface="Arial" panose="020B0604020202020204" pitchFamily="34" charset="0"/>
                <a:cs typeface="Arial" panose="020B0604020202020204" pitchFamily="34" charset="0"/>
              </a:rPr>
              <a:t> when there are no more individuals left of a particular species</a:t>
            </a:r>
            <a:endParaRPr lang="en-GB" sz="1000" dirty="0">
              <a:latin typeface="Arial" panose="020B0604020202020204" pitchFamily="34" charset="0"/>
              <a:cs typeface="Arial" panose="020B0604020202020204" pitchFamily="34" charset="0"/>
            </a:endParaRPr>
          </a:p>
          <a:p>
            <a:pPr fontAlgn="t">
              <a:lnSpc>
                <a:spcPct val="150000"/>
              </a:lnSpc>
              <a:spcAft>
                <a:spcPts val="600"/>
              </a:spcAft>
            </a:pPr>
            <a:r>
              <a:rPr lang="en-GB" sz="1000" u="sng" kern="1400" dirty="0">
                <a:solidFill>
                  <a:srgbClr val="000000"/>
                </a:solidFill>
                <a:latin typeface="Arial" panose="020B0604020202020204" pitchFamily="34" charset="0"/>
                <a:cs typeface="Arial" panose="020B0604020202020204" pitchFamily="34" charset="0"/>
              </a:rPr>
              <a:t>gene bank:</a:t>
            </a:r>
            <a:r>
              <a:rPr lang="en-GB" sz="1000" kern="1400" dirty="0">
                <a:solidFill>
                  <a:srgbClr val="000000"/>
                </a:solidFill>
                <a:latin typeface="Arial" panose="020B0604020202020204" pitchFamily="34" charset="0"/>
                <a:cs typeface="Arial" panose="020B0604020202020204" pitchFamily="34" charset="0"/>
              </a:rPr>
              <a:t> a collection of genetic material from seeds, plants or animals that are preserved</a:t>
            </a:r>
            <a:endParaRPr lang="en-GB" sz="1000" dirty="0">
              <a:latin typeface="Arial" panose="020B0604020202020204" pitchFamily="34" charset="0"/>
              <a:cs typeface="Arial" panose="020B0604020202020204" pitchFamily="34" charset="0"/>
            </a:endParaRPr>
          </a:p>
        </p:txBody>
      </p:sp>
      <p:graphicFrame>
        <p:nvGraphicFramePr>
          <p:cNvPr id="35" name="Table 34">
            <a:extLst>
              <a:ext uri="{FF2B5EF4-FFF2-40B4-BE49-F238E27FC236}">
                <a16:creationId xmlns:a16="http://schemas.microsoft.com/office/drawing/2014/main" id="{341D0CB2-1579-4357-ADB2-BC295E5C7746}"/>
              </a:ext>
            </a:extLst>
          </p:cNvPr>
          <p:cNvGraphicFramePr>
            <a:graphicFrameLocks noGrp="1"/>
          </p:cNvGraphicFramePr>
          <p:nvPr/>
        </p:nvGraphicFramePr>
        <p:xfrm>
          <a:off x="23250" y="168054"/>
          <a:ext cx="8951121" cy="518160"/>
        </p:xfrm>
        <a:graphic>
          <a:graphicData uri="http://schemas.openxmlformats.org/drawingml/2006/table">
            <a:tbl>
              <a:tblPr firstRow="1" bandRow="1">
                <a:tableStyleId>{5C22544A-7EE6-4342-B048-85BDC9FD1C3A}</a:tableStyleId>
              </a:tblPr>
              <a:tblGrid>
                <a:gridCol w="2237780">
                  <a:extLst>
                    <a:ext uri="{9D8B030D-6E8A-4147-A177-3AD203B41FA5}">
                      <a16:colId xmlns:a16="http://schemas.microsoft.com/office/drawing/2014/main" val="2728078994"/>
                    </a:ext>
                  </a:extLst>
                </a:gridCol>
                <a:gridCol w="4337327">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8">
                  <a:extLst>
                    <a:ext uri="{9D8B030D-6E8A-4147-A177-3AD203B41FA5}">
                      <a16:colId xmlns:a16="http://schemas.microsoft.com/office/drawing/2014/main" val="514512078"/>
                    </a:ext>
                  </a:extLst>
                </a:gridCol>
              </a:tblGrid>
              <a:tr h="250864">
                <a:tc>
                  <a:txBody>
                    <a:bodyPr/>
                    <a:lstStyle/>
                    <a:p>
                      <a:pPr algn="ctr"/>
                      <a:r>
                        <a:rPr lang="en-GB" sz="1200" b="0" baseline="0" dirty="0">
                          <a:latin typeface="Arial" panose="020B0604020202020204" pitchFamily="34" charset="0"/>
                          <a:cs typeface="Arial" panose="020B0604020202020204" pitchFamily="34" charset="0"/>
                        </a:rPr>
                        <a:t>Science</a:t>
                      </a:r>
                      <a:endParaRPr lang="en-GB" sz="1200"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sz="1400" b="0" dirty="0">
                          <a:latin typeface="Arial" panose="020B0604020202020204" pitchFamily="34" charset="0"/>
                          <a:cs typeface="Arial" panose="020B0604020202020204" pitchFamily="34" charset="0"/>
                        </a:rPr>
                        <a:t>Interdependence, Material Science and Series Circuits</a:t>
                      </a:r>
                    </a:p>
                  </a:txBody>
                  <a:tcPr>
                    <a:solidFill>
                      <a:schemeClr val="accent1">
                        <a:lumMod val="75000"/>
                      </a:schemeClr>
                    </a:solidFill>
                  </a:tcPr>
                </a:tc>
                <a:tc>
                  <a:txBody>
                    <a:bodyPr/>
                    <a:lstStyle/>
                    <a:p>
                      <a:pPr algn="ctr"/>
                      <a:r>
                        <a:rPr lang="en-GB" sz="1200" b="0" dirty="0">
                          <a:latin typeface="Arial" panose="020B0604020202020204" pitchFamily="34" charset="0"/>
                          <a:cs typeface="Arial" panose="020B0604020202020204" pitchFamily="34" charset="0"/>
                        </a:rPr>
                        <a:t>Year</a:t>
                      </a:r>
                      <a:r>
                        <a:rPr lang="en-GB" sz="1200" b="0" baseline="0" dirty="0">
                          <a:latin typeface="Arial" panose="020B0604020202020204" pitchFamily="34" charset="0"/>
                          <a:cs typeface="Arial" panose="020B0604020202020204" pitchFamily="34" charset="0"/>
                        </a:rPr>
                        <a:t> 9</a:t>
                      </a:r>
                      <a:endParaRPr lang="en-GB" sz="1200"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sz="1200" b="0" dirty="0">
                          <a:latin typeface="Arial" panose="020B0604020202020204" pitchFamily="34" charset="0"/>
                          <a:cs typeface="Arial" panose="020B0604020202020204" pitchFamily="34" charset="0"/>
                        </a:rPr>
                        <a:t>Term 1</a:t>
                      </a: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graphicFrame>
        <p:nvGraphicFramePr>
          <p:cNvPr id="32" name="Table 31">
            <a:extLst>
              <a:ext uri="{FF2B5EF4-FFF2-40B4-BE49-F238E27FC236}">
                <a16:creationId xmlns:a16="http://schemas.microsoft.com/office/drawing/2014/main" id="{D119812B-366F-4DD8-91C8-0F88B754E9EF}"/>
              </a:ext>
            </a:extLst>
          </p:cNvPr>
          <p:cNvGraphicFramePr>
            <a:graphicFrameLocks noGrp="1"/>
          </p:cNvGraphicFramePr>
          <p:nvPr/>
        </p:nvGraphicFramePr>
        <p:xfrm>
          <a:off x="3412822" y="4713897"/>
          <a:ext cx="3032017" cy="666600"/>
        </p:xfrm>
        <a:graphic>
          <a:graphicData uri="http://schemas.openxmlformats.org/drawingml/2006/table">
            <a:tbl>
              <a:tblPr/>
              <a:tblGrid>
                <a:gridCol w="3032017">
                  <a:extLst>
                    <a:ext uri="{9D8B030D-6E8A-4147-A177-3AD203B41FA5}">
                      <a16:colId xmlns:a16="http://schemas.microsoft.com/office/drawing/2014/main" val="1786501918"/>
                    </a:ext>
                  </a:extLst>
                </a:gridCol>
              </a:tblGrid>
              <a:tr h="224640">
                <a:tc>
                  <a:txBody>
                    <a:bodyPr/>
                    <a:lstStyle/>
                    <a:p>
                      <a:pPr marR="0" indent="0" algn="ctr"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acid + alkali —&gt; salt + water</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366764305"/>
                  </a:ext>
                </a:extLst>
              </a:tr>
              <a:tr h="357532">
                <a:tc>
                  <a:txBody>
                    <a:bodyPr/>
                    <a:lstStyle/>
                    <a:p>
                      <a:pPr marR="0" indent="0" algn="l" rtl="0">
                        <a:lnSpc>
                          <a:spcPct val="100000"/>
                        </a:lnSpc>
                        <a:spcBef>
                          <a:spcPts val="0"/>
                        </a:spcBef>
                        <a:spcAft>
                          <a:spcPts val="600"/>
                        </a:spcAft>
                      </a:pPr>
                      <a:r>
                        <a:rPr lang="en-GB" sz="1200" kern="1400" dirty="0">
                          <a:ln>
                            <a:noFill/>
                          </a:ln>
                          <a:solidFill>
                            <a:srgbClr val="FF0000"/>
                          </a:solidFill>
                          <a:effectLst/>
                          <a:latin typeface="Calibri" panose="020F0502020204030204" pitchFamily="34" charset="0"/>
                        </a:rPr>
                        <a:t>nitric </a:t>
                      </a:r>
                      <a:r>
                        <a:rPr lang="en-GB" sz="1200" kern="1400" dirty="0">
                          <a:ln>
                            <a:noFill/>
                          </a:ln>
                          <a:solidFill>
                            <a:schemeClr val="tx1"/>
                          </a:solidFill>
                          <a:effectLst/>
                          <a:latin typeface="Calibri" panose="020F0502020204030204" pitchFamily="34" charset="0"/>
                        </a:rPr>
                        <a:t>+</a:t>
                      </a:r>
                      <a:r>
                        <a:rPr lang="en-GB" sz="1200" kern="1400" dirty="0">
                          <a:ln>
                            <a:noFill/>
                          </a:ln>
                          <a:solidFill>
                            <a:srgbClr val="FF0000"/>
                          </a:solidFill>
                          <a:effectLst/>
                          <a:latin typeface="Calibri" panose="020F0502020204030204" pitchFamily="34" charset="0"/>
                        </a:rPr>
                        <a:t>  </a:t>
                      </a:r>
                      <a:r>
                        <a:rPr lang="en-GB" sz="1200" b="1" kern="1400" dirty="0">
                          <a:ln>
                            <a:noFill/>
                          </a:ln>
                          <a:solidFill>
                            <a:srgbClr val="007234"/>
                          </a:solidFill>
                          <a:effectLst/>
                          <a:latin typeface="Calibri" panose="020F0502020204030204" pitchFamily="34" charset="0"/>
                        </a:rPr>
                        <a:t>sodium      </a:t>
                      </a:r>
                      <a:r>
                        <a:rPr lang="en-GB" sz="1200" b="1" kern="1400" dirty="0">
                          <a:ln>
                            <a:noFill/>
                          </a:ln>
                          <a:solidFill>
                            <a:schemeClr val="tx1"/>
                          </a:solidFill>
                          <a:effectLst/>
                          <a:latin typeface="Calibri" panose="020F0502020204030204" pitchFamily="34" charset="0"/>
                          <a:sym typeface="Wingdings" panose="05000000000000000000" pitchFamily="2" charset="2"/>
                        </a:rPr>
                        <a:t>   </a:t>
                      </a:r>
                      <a:r>
                        <a:rPr lang="en-GB" sz="1200" kern="1400" dirty="0">
                          <a:ln>
                            <a:noFill/>
                          </a:ln>
                          <a:solidFill>
                            <a:srgbClr val="007234"/>
                          </a:solidFill>
                          <a:effectLst/>
                          <a:latin typeface="Calibri" panose="020F0502020204030204" pitchFamily="34" charset="0"/>
                        </a:rPr>
                        <a:t>sodium     </a:t>
                      </a:r>
                      <a:r>
                        <a:rPr lang="en-GB" sz="1200" kern="1400" dirty="0">
                          <a:ln>
                            <a:noFill/>
                          </a:ln>
                          <a:solidFill>
                            <a:srgbClr val="000000"/>
                          </a:solidFill>
                          <a:effectLst/>
                          <a:latin typeface="Calibri" panose="020F0502020204030204" pitchFamily="34" charset="0"/>
                        </a:rPr>
                        <a:t>+ water</a:t>
                      </a:r>
                      <a:endParaRPr lang="en-GB" sz="1200" kern="1400" dirty="0">
                        <a:ln>
                          <a:noFill/>
                        </a:ln>
                        <a:solidFill>
                          <a:schemeClr val="tx1"/>
                        </a:solidFill>
                        <a:effectLst/>
                        <a:latin typeface="Calibri" panose="020F0502020204030204" pitchFamily="34" charset="0"/>
                      </a:endParaRPr>
                    </a:p>
                    <a:p>
                      <a:pPr marR="0" indent="0" algn="l" rtl="0">
                        <a:lnSpc>
                          <a:spcPct val="100000"/>
                        </a:lnSpc>
                        <a:spcBef>
                          <a:spcPts val="0"/>
                        </a:spcBef>
                        <a:spcAft>
                          <a:spcPts val="600"/>
                        </a:spcAft>
                      </a:pPr>
                      <a:r>
                        <a:rPr lang="en-GB" sz="1200" kern="1400" dirty="0">
                          <a:ln>
                            <a:noFill/>
                          </a:ln>
                          <a:solidFill>
                            <a:schemeClr val="tx1"/>
                          </a:solidFill>
                          <a:effectLst/>
                          <a:latin typeface="Calibri" panose="020F0502020204030204" pitchFamily="34" charset="0"/>
                        </a:rPr>
                        <a:t>Acid</a:t>
                      </a:r>
                      <a:r>
                        <a:rPr lang="en-GB" sz="1200" kern="1400" dirty="0">
                          <a:ln>
                            <a:noFill/>
                          </a:ln>
                          <a:solidFill>
                            <a:srgbClr val="FF0000"/>
                          </a:solidFill>
                          <a:effectLst/>
                          <a:latin typeface="Calibri" panose="020F0502020204030204" pitchFamily="34" charset="0"/>
                        </a:rPr>
                        <a:t>       </a:t>
                      </a:r>
                      <a:r>
                        <a:rPr lang="en-GB" sz="1200" kern="1400" dirty="0">
                          <a:ln>
                            <a:noFill/>
                          </a:ln>
                          <a:solidFill>
                            <a:srgbClr val="000000"/>
                          </a:solidFill>
                          <a:effectLst/>
                          <a:latin typeface="Calibri" panose="020F0502020204030204" pitchFamily="34" charset="0"/>
                        </a:rPr>
                        <a:t>hydroxide</a:t>
                      </a:r>
                      <a:r>
                        <a:rPr lang="en-GB" sz="1200" b="1" kern="1400" dirty="0">
                          <a:ln>
                            <a:noFill/>
                          </a:ln>
                          <a:solidFill>
                            <a:srgbClr val="000000"/>
                          </a:solidFill>
                          <a:effectLst/>
                          <a:latin typeface="Calibri" panose="020F0502020204030204" pitchFamily="34" charset="0"/>
                        </a:rPr>
                        <a:t>          </a:t>
                      </a:r>
                      <a:r>
                        <a:rPr lang="en-GB" sz="1200" kern="1400" dirty="0">
                          <a:ln>
                            <a:noFill/>
                          </a:ln>
                          <a:solidFill>
                            <a:srgbClr val="FF0000"/>
                          </a:solidFill>
                          <a:effectLst/>
                          <a:latin typeface="Calibri" panose="020F0502020204030204" pitchFamily="34" charset="0"/>
                        </a:rPr>
                        <a:t>nitrate</a:t>
                      </a:r>
                      <a:endParaRPr lang="en-GB" sz="1200" kern="1400" dirty="0">
                        <a:ln>
                          <a:noFill/>
                        </a:ln>
                        <a:solidFill>
                          <a:srgbClr val="000000"/>
                        </a:solidFill>
                        <a:effectLst/>
                        <a:latin typeface="Calibri" panose="020F0502020204030204" pitchFamily="34" charset="0"/>
                      </a:endParaRP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93210056"/>
                  </a:ext>
                </a:extLst>
              </a:tr>
            </a:tbl>
          </a:graphicData>
        </a:graphic>
      </p:graphicFrame>
      <p:graphicFrame>
        <p:nvGraphicFramePr>
          <p:cNvPr id="33" name="Table 32">
            <a:extLst>
              <a:ext uri="{FF2B5EF4-FFF2-40B4-BE49-F238E27FC236}">
                <a16:creationId xmlns:a16="http://schemas.microsoft.com/office/drawing/2014/main" id="{BF5B4A6B-B87F-46F4-BCBC-FD7A821D7789}"/>
              </a:ext>
            </a:extLst>
          </p:cNvPr>
          <p:cNvGraphicFramePr>
            <a:graphicFrameLocks noGrp="1"/>
          </p:cNvGraphicFramePr>
          <p:nvPr/>
        </p:nvGraphicFramePr>
        <p:xfrm>
          <a:off x="3575410" y="5436182"/>
          <a:ext cx="2755180" cy="1442999"/>
        </p:xfrm>
        <a:graphic>
          <a:graphicData uri="http://schemas.openxmlformats.org/drawingml/2006/table">
            <a:tbl>
              <a:tblPr/>
              <a:tblGrid>
                <a:gridCol w="1377590">
                  <a:extLst>
                    <a:ext uri="{9D8B030D-6E8A-4147-A177-3AD203B41FA5}">
                      <a16:colId xmlns:a16="http://schemas.microsoft.com/office/drawing/2014/main" val="1540166132"/>
                    </a:ext>
                  </a:extLst>
                </a:gridCol>
                <a:gridCol w="1377590">
                  <a:extLst>
                    <a:ext uri="{9D8B030D-6E8A-4147-A177-3AD203B41FA5}">
                      <a16:colId xmlns:a16="http://schemas.microsoft.com/office/drawing/2014/main" val="1074271933"/>
                    </a:ext>
                  </a:extLst>
                </a:gridCol>
              </a:tblGrid>
              <a:tr h="232451">
                <a:tc>
                  <a:txBody>
                    <a:bodyPr/>
                    <a:lstStyle/>
                    <a:p>
                      <a:pPr marR="0" indent="0" algn="ctr" rtl="0">
                        <a:lnSpc>
                          <a:spcPct val="119000"/>
                        </a:lnSpc>
                        <a:spcBef>
                          <a:spcPts val="0"/>
                        </a:spcBef>
                        <a:spcAft>
                          <a:spcPts val="600"/>
                        </a:spcAft>
                      </a:pPr>
                      <a:r>
                        <a:rPr lang="en-GB" sz="1200" b="1" kern="1400">
                          <a:ln>
                            <a:noFill/>
                          </a:ln>
                          <a:solidFill>
                            <a:srgbClr val="000000"/>
                          </a:solidFill>
                          <a:effectLst/>
                          <a:latin typeface="Calibri" panose="020F0502020204030204" pitchFamily="34" charset="0"/>
                        </a:rPr>
                        <a:t>Acid Name</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Calibri" panose="020F0502020204030204" pitchFamily="34" charset="0"/>
                        </a:rPr>
                        <a:t>Salt Name</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410406581"/>
                  </a:ext>
                </a:extLst>
              </a:tr>
              <a:tr h="30630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hydrochloric acid</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metal chloride</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632838132"/>
                  </a:ext>
                </a:extLst>
              </a:tr>
              <a:tr h="30630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phosphoric acid</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metal phosphate</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62189175"/>
                  </a:ext>
                </a:extLst>
              </a:tr>
              <a:tr h="30630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nitric acid</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metal nitrate</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934399411"/>
                  </a:ext>
                </a:extLst>
              </a:tr>
              <a:tr h="291645">
                <a:tc>
                  <a:txBody>
                    <a:bodyPr/>
                    <a:lstStyle/>
                    <a:p>
                      <a:pPr marR="0" indent="0" algn="l" rtl="0">
                        <a:lnSpc>
                          <a:spcPct val="119000"/>
                        </a:lnSpc>
                        <a:spcBef>
                          <a:spcPts val="0"/>
                        </a:spcBef>
                        <a:spcAft>
                          <a:spcPts val="600"/>
                        </a:spcAft>
                      </a:pPr>
                      <a:r>
                        <a:rPr lang="en-GB" sz="1200" kern="1400">
                          <a:ln>
                            <a:noFill/>
                          </a:ln>
                          <a:solidFill>
                            <a:srgbClr val="000000"/>
                          </a:solidFill>
                          <a:effectLst/>
                          <a:latin typeface="Calibri" panose="020F0502020204030204" pitchFamily="34" charset="0"/>
                        </a:rPr>
                        <a:t>sulfuric acid</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metal </a:t>
                      </a:r>
                      <a:r>
                        <a:rPr lang="en-GB" sz="1200" kern="1400" dirty="0" err="1">
                          <a:ln>
                            <a:noFill/>
                          </a:ln>
                          <a:solidFill>
                            <a:srgbClr val="000000"/>
                          </a:solidFill>
                          <a:effectLst/>
                          <a:latin typeface="Calibri" panose="020F0502020204030204" pitchFamily="34" charset="0"/>
                        </a:rPr>
                        <a:t>sulfate</a:t>
                      </a:r>
                      <a:endParaRPr lang="en-GB" sz="1200" kern="1400" dirty="0">
                        <a:ln>
                          <a:noFill/>
                        </a:ln>
                        <a:solidFill>
                          <a:srgbClr val="000000"/>
                        </a:solidFill>
                        <a:effectLst/>
                        <a:latin typeface="Calibri" panose="020F0502020204030204" pitchFamily="34" charset="0"/>
                      </a:endParaRP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089356045"/>
                  </a:ext>
                </a:extLst>
              </a:tr>
            </a:tbl>
          </a:graphicData>
        </a:graphic>
      </p:graphicFrame>
      <p:sp>
        <p:nvSpPr>
          <p:cNvPr id="34" name="Text Box 9">
            <a:extLst>
              <a:ext uri="{FF2B5EF4-FFF2-40B4-BE49-F238E27FC236}">
                <a16:creationId xmlns:a16="http://schemas.microsoft.com/office/drawing/2014/main" id="{A4000ABB-501B-46E3-BD16-8FEAC29C8CE6}"/>
              </a:ext>
            </a:extLst>
          </p:cNvPr>
          <p:cNvSpPr txBox="1">
            <a:spLocks noChangeArrowheads="1"/>
          </p:cNvSpPr>
          <p:nvPr/>
        </p:nvSpPr>
        <p:spPr bwMode="auto">
          <a:xfrm>
            <a:off x="6662556" y="5352024"/>
            <a:ext cx="1329412" cy="1611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object is yellow as the object absorbs all colours of the visible light spectrum except yellow light. This is then reflected into your eye therefore making the object appear yellow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F219943-ACE9-4223-ADD5-351680B50CD6}"/>
              </a:ext>
            </a:extLst>
          </p:cNvPr>
          <p:cNvPicPr>
            <a:picLocks noChangeAspect="1"/>
          </p:cNvPicPr>
          <p:nvPr/>
        </p:nvPicPr>
        <p:blipFill>
          <a:blip r:embed="rId4"/>
          <a:stretch>
            <a:fillRect/>
          </a:stretch>
        </p:blipFill>
        <p:spPr>
          <a:xfrm>
            <a:off x="7959061" y="5430488"/>
            <a:ext cx="1884309" cy="1329029"/>
          </a:xfrm>
          <a:prstGeom prst="rect">
            <a:avLst/>
          </a:prstGeom>
        </p:spPr>
      </p:pic>
    </p:spTree>
    <p:extLst>
      <p:ext uri="{BB962C8B-B14F-4D97-AF65-F5344CB8AC3E}">
        <p14:creationId xmlns:p14="http://schemas.microsoft.com/office/powerpoint/2010/main" val="4513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42342" y="33191"/>
            <a:ext cx="518080" cy="547425"/>
          </a:xfrm>
          <a:prstGeom prst="rect">
            <a:avLst/>
          </a:prstGeom>
          <a:noFill/>
          <a:ln>
            <a:noFill/>
          </a:ln>
        </p:spPr>
      </p:pic>
      <p:sp>
        <p:nvSpPr>
          <p:cNvPr id="18" name="Rectangle 17">
            <a:extLst>
              <a:ext uri="{FF2B5EF4-FFF2-40B4-BE49-F238E27FC236}">
                <a16:creationId xmlns:a16="http://schemas.microsoft.com/office/drawing/2014/main" id="{6B3CF8B4-BC2D-4B59-A231-E837248B1F8F}"/>
              </a:ext>
            </a:extLst>
          </p:cNvPr>
          <p:cNvSpPr/>
          <p:nvPr/>
        </p:nvSpPr>
        <p:spPr>
          <a:xfrm>
            <a:off x="127830" y="168054"/>
            <a:ext cx="1845738" cy="32547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4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Science</a:t>
            </a:r>
          </a:p>
        </p:txBody>
      </p:sp>
      <p:sp>
        <p:nvSpPr>
          <p:cNvPr id="23" name="Rectangle 22">
            <a:extLst>
              <a:ext uri="{FF2B5EF4-FFF2-40B4-BE49-F238E27FC236}">
                <a16:creationId xmlns:a16="http://schemas.microsoft.com/office/drawing/2014/main" id="{60C6135F-8638-4A38-B362-3F7DBB334DBD}"/>
              </a:ext>
            </a:extLst>
          </p:cNvPr>
          <p:cNvSpPr/>
          <p:nvPr/>
        </p:nvSpPr>
        <p:spPr>
          <a:xfrm>
            <a:off x="6582242" y="178254"/>
            <a:ext cx="1044473" cy="32547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4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7</a:t>
            </a:r>
            <a:endParaRPr kumimoji="0" lang="en-GB" sz="1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833CE041-6BD8-4956-897C-3C4D6983DB94}"/>
              </a:ext>
            </a:extLst>
          </p:cNvPr>
          <p:cNvSpPr/>
          <p:nvPr/>
        </p:nvSpPr>
        <p:spPr>
          <a:xfrm>
            <a:off x="7626715" y="174330"/>
            <a:ext cx="1274501" cy="325474"/>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4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2</a:t>
            </a:r>
            <a:endParaRPr kumimoji="0" lang="en-GB" sz="14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CB5B0089-84E8-46BF-BC4B-98CF8242B45E}"/>
              </a:ext>
            </a:extLst>
          </p:cNvPr>
          <p:cNvSpPr txBox="1"/>
          <p:nvPr/>
        </p:nvSpPr>
        <p:spPr>
          <a:xfrm>
            <a:off x="2731381" y="187103"/>
            <a:ext cx="353485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Digestion, the Periodic Table and Forces</a:t>
            </a:r>
          </a:p>
        </p:txBody>
      </p:sp>
      <p:graphicFrame>
        <p:nvGraphicFramePr>
          <p:cNvPr id="35" name="Table 34">
            <a:extLst>
              <a:ext uri="{FF2B5EF4-FFF2-40B4-BE49-F238E27FC236}">
                <a16:creationId xmlns:a16="http://schemas.microsoft.com/office/drawing/2014/main" id="{341D0CB2-1579-4357-ADB2-BC295E5C7746}"/>
              </a:ext>
            </a:extLst>
          </p:cNvPr>
          <p:cNvGraphicFramePr>
            <a:graphicFrameLocks noGrp="1"/>
          </p:cNvGraphicFramePr>
          <p:nvPr/>
        </p:nvGraphicFramePr>
        <p:xfrm>
          <a:off x="23250" y="168054"/>
          <a:ext cx="8951121" cy="365760"/>
        </p:xfrm>
        <a:graphic>
          <a:graphicData uri="http://schemas.openxmlformats.org/drawingml/2006/table">
            <a:tbl>
              <a:tblPr firstRow="1" bandRow="1">
                <a:tableStyleId>{5C22544A-7EE6-4342-B048-85BDC9FD1C3A}</a:tableStyleId>
              </a:tblPr>
              <a:tblGrid>
                <a:gridCol w="2237780">
                  <a:extLst>
                    <a:ext uri="{9D8B030D-6E8A-4147-A177-3AD203B41FA5}">
                      <a16:colId xmlns:a16="http://schemas.microsoft.com/office/drawing/2014/main" val="2728078994"/>
                    </a:ext>
                  </a:extLst>
                </a:gridCol>
                <a:gridCol w="4337327">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8">
                  <a:extLst>
                    <a:ext uri="{9D8B030D-6E8A-4147-A177-3AD203B41FA5}">
                      <a16:colId xmlns:a16="http://schemas.microsoft.com/office/drawing/2014/main" val="514512078"/>
                    </a:ext>
                  </a:extLst>
                </a:gridCol>
              </a:tblGrid>
              <a:tr h="250864">
                <a:tc>
                  <a:txBody>
                    <a:bodyPr/>
                    <a:lstStyle/>
                    <a:p>
                      <a:pPr algn="ctr"/>
                      <a:r>
                        <a:rPr lang="en-GB" b="0" baseline="0" dirty="0">
                          <a:latin typeface="Arial" panose="020B0604020202020204" pitchFamily="34" charset="0"/>
                          <a:cs typeface="Arial" panose="020B0604020202020204" pitchFamily="34" charset="0"/>
                        </a:rPr>
                        <a:t>Technology</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Food</a:t>
                      </a: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Year</a:t>
                      </a:r>
                      <a:r>
                        <a:rPr lang="en-GB" b="0" baseline="0" dirty="0">
                          <a:latin typeface="Arial" panose="020B0604020202020204" pitchFamily="34" charset="0"/>
                          <a:cs typeface="Arial" panose="020B0604020202020204" pitchFamily="34" charset="0"/>
                        </a:rPr>
                        <a:t> 9</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Term 1</a:t>
                      </a: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graphicFrame>
        <p:nvGraphicFramePr>
          <p:cNvPr id="42" name="Table 6">
            <a:extLst>
              <a:ext uri="{FF2B5EF4-FFF2-40B4-BE49-F238E27FC236}">
                <a16:creationId xmlns:a16="http://schemas.microsoft.com/office/drawing/2014/main" id="{5FFE64EE-F90B-474F-81A8-072CEB6AFCDB}"/>
              </a:ext>
            </a:extLst>
          </p:cNvPr>
          <p:cNvGraphicFramePr>
            <a:graphicFrameLocks noGrp="1"/>
          </p:cNvGraphicFramePr>
          <p:nvPr/>
        </p:nvGraphicFramePr>
        <p:xfrm>
          <a:off x="75540" y="614809"/>
          <a:ext cx="9754920" cy="6205091"/>
        </p:xfrm>
        <a:graphic>
          <a:graphicData uri="http://schemas.openxmlformats.org/drawingml/2006/table">
            <a:tbl>
              <a:tblPr firstRow="1" bandRow="1">
                <a:tableStyleId>{FABFCF23-3B69-468F-B69F-88F6DE6A72F2}</a:tableStyleId>
              </a:tblPr>
              <a:tblGrid>
                <a:gridCol w="3251640">
                  <a:extLst>
                    <a:ext uri="{9D8B030D-6E8A-4147-A177-3AD203B41FA5}">
                      <a16:colId xmlns:a16="http://schemas.microsoft.com/office/drawing/2014/main" val="4049733295"/>
                    </a:ext>
                  </a:extLst>
                </a:gridCol>
                <a:gridCol w="3251640">
                  <a:extLst>
                    <a:ext uri="{9D8B030D-6E8A-4147-A177-3AD203B41FA5}">
                      <a16:colId xmlns:a16="http://schemas.microsoft.com/office/drawing/2014/main" val="3227443984"/>
                    </a:ext>
                  </a:extLst>
                </a:gridCol>
                <a:gridCol w="3251640">
                  <a:extLst>
                    <a:ext uri="{9D8B030D-6E8A-4147-A177-3AD203B41FA5}">
                      <a16:colId xmlns:a16="http://schemas.microsoft.com/office/drawing/2014/main" val="3073394038"/>
                    </a:ext>
                  </a:extLst>
                </a:gridCol>
              </a:tblGrid>
              <a:tr h="642491">
                <a:tc>
                  <a:txBody>
                    <a:bodyPr/>
                    <a:lstStyle/>
                    <a:p>
                      <a:r>
                        <a:rPr lang="en-GB" dirty="0"/>
                        <a:t>1: The Role of the Environmental Health Officer</a:t>
                      </a:r>
                    </a:p>
                  </a:txBody>
                  <a:tcPr/>
                </a:tc>
                <a:tc>
                  <a:txBody>
                    <a:bodyPr/>
                    <a:lstStyle/>
                    <a:p>
                      <a:r>
                        <a:rPr lang="en-GB" dirty="0"/>
                        <a:t>2: High Risk Foods</a:t>
                      </a:r>
                    </a:p>
                  </a:txBody>
                  <a:tcPr/>
                </a:tc>
                <a:tc>
                  <a:txBody>
                    <a:bodyPr/>
                    <a:lstStyle/>
                    <a:p>
                      <a:r>
                        <a:rPr lang="en-GB" dirty="0"/>
                        <a:t>3: Food Handlers</a:t>
                      </a:r>
                    </a:p>
                  </a:txBody>
                  <a:tcPr/>
                </a:tc>
                <a:extLst>
                  <a:ext uri="{0D108BD9-81ED-4DB2-BD59-A6C34878D82A}">
                    <a16:rowId xmlns:a16="http://schemas.microsoft.com/office/drawing/2014/main" val="1073934524"/>
                  </a:ext>
                </a:extLst>
              </a:tr>
              <a:tr h="4930688">
                <a:tc>
                  <a:txBody>
                    <a:bodyPr/>
                    <a:lstStyle/>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400" dirty="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dirty="0"/>
                        <a:t>Inspecting business for food safety standards</a:t>
                      </a:r>
                    </a:p>
                    <a:p>
                      <a:pPr marL="171450" indent="-171450">
                        <a:lnSpc>
                          <a:spcPct val="150000"/>
                        </a:lnSpc>
                        <a:buFont typeface="Arial" panose="020B0604020202020204" pitchFamily="34" charset="0"/>
                        <a:buChar char="•"/>
                      </a:pPr>
                      <a:r>
                        <a:rPr lang="en-GB" sz="1400" dirty="0"/>
                        <a:t>Follow up complaints</a:t>
                      </a:r>
                    </a:p>
                    <a:p>
                      <a:pPr marL="171450" indent="-171450">
                        <a:lnSpc>
                          <a:spcPct val="150000"/>
                        </a:lnSpc>
                        <a:buFont typeface="Arial" panose="020B0604020202020204" pitchFamily="34" charset="0"/>
                        <a:buChar char="•"/>
                      </a:pPr>
                      <a:r>
                        <a:rPr lang="en-GB" sz="1400" dirty="0"/>
                        <a:t>Follow up outbreaks of food poisoning</a:t>
                      </a:r>
                    </a:p>
                    <a:p>
                      <a:pPr marL="171450" indent="-171450">
                        <a:lnSpc>
                          <a:spcPct val="150000"/>
                        </a:lnSpc>
                        <a:buFont typeface="Arial" panose="020B0604020202020204" pitchFamily="34" charset="0"/>
                        <a:buChar char="•"/>
                      </a:pPr>
                      <a:r>
                        <a:rPr lang="en-GB" sz="1400" dirty="0"/>
                        <a:t>Collecting samples for testing</a:t>
                      </a:r>
                    </a:p>
                    <a:p>
                      <a:pPr marL="171450" indent="-171450">
                        <a:lnSpc>
                          <a:spcPct val="150000"/>
                        </a:lnSpc>
                        <a:buFont typeface="Arial" panose="020B0604020202020204" pitchFamily="34" charset="0"/>
                        <a:buChar char="•"/>
                      </a:pPr>
                      <a:r>
                        <a:rPr lang="en-GB" sz="1400" dirty="0"/>
                        <a:t>Giving evidence in prosecutions</a:t>
                      </a:r>
                    </a:p>
                    <a:p>
                      <a:pPr marL="171450" indent="-171450">
                        <a:lnSpc>
                          <a:spcPct val="150000"/>
                        </a:lnSpc>
                        <a:buFont typeface="Arial" panose="020B0604020202020204" pitchFamily="34" charset="0"/>
                        <a:buChar char="•"/>
                      </a:pPr>
                      <a:r>
                        <a:rPr lang="en-GB" sz="1400" dirty="0"/>
                        <a:t>Maintaining evidence</a:t>
                      </a:r>
                    </a:p>
                    <a:p>
                      <a:pPr marL="171450" indent="-171450">
                        <a:lnSpc>
                          <a:spcPct val="150000"/>
                        </a:lnSpc>
                        <a:buFont typeface="Arial" panose="020B0604020202020204" pitchFamily="34" charset="0"/>
                        <a:buChar char="•"/>
                      </a:pPr>
                      <a:r>
                        <a:rPr lang="en-GB" sz="1400" dirty="0"/>
                        <a:t>Submitting reports</a:t>
                      </a:r>
                    </a:p>
                    <a:p>
                      <a:pPr marL="171450" indent="-171450">
                        <a:lnSpc>
                          <a:spcPct val="150000"/>
                        </a:lnSpc>
                        <a:buFont typeface="Arial" panose="020B0604020202020204" pitchFamily="34" charset="0"/>
                        <a:buChar char="•"/>
                      </a:pPr>
                      <a:r>
                        <a:rPr lang="en-GB" sz="1400" dirty="0"/>
                        <a:t>Issue food hygiene rating</a:t>
                      </a:r>
                    </a:p>
                    <a:p>
                      <a:endParaRPr lang="en-GB" sz="1200" dirty="0"/>
                    </a:p>
                    <a:p>
                      <a:endParaRPr lang="en-GB" sz="1200" dirty="0"/>
                    </a:p>
                    <a:p>
                      <a:endParaRPr lang="en-GB" sz="1200" dirty="0"/>
                    </a:p>
                    <a:p>
                      <a:endParaRPr lang="en-GB" sz="1200" dirty="0"/>
                    </a:p>
                    <a:p>
                      <a:endParaRPr lang="en-GB" sz="1200" dirty="0"/>
                    </a:p>
                    <a:p>
                      <a:endParaRPr lang="en-GB" sz="1200" dirty="0"/>
                    </a:p>
                  </a:txBody>
                  <a:tcPr/>
                </a:tc>
                <a:tc>
                  <a:txBody>
                    <a:bodyPr/>
                    <a:lstStyle/>
                    <a:p>
                      <a:r>
                        <a:rPr lang="en-GB" sz="1400" dirty="0"/>
                        <a:t>Foods high in protein and Foods high in moisture are described as high risk</a:t>
                      </a:r>
                    </a:p>
                    <a:p>
                      <a:r>
                        <a:rPr lang="en-GB" sz="1400" dirty="0"/>
                        <a:t>•Examples of high risk foods are :-</a:t>
                      </a:r>
                    </a:p>
                    <a:p>
                      <a:endParaRPr lang="en-GB" sz="1400" dirty="0"/>
                    </a:p>
                    <a:p>
                      <a:pPr>
                        <a:lnSpc>
                          <a:spcPct val="150000"/>
                        </a:lnSpc>
                      </a:pPr>
                      <a:r>
                        <a:rPr lang="en-GB" sz="1400" dirty="0"/>
                        <a:t>•Eggs</a:t>
                      </a:r>
                    </a:p>
                    <a:p>
                      <a:pPr>
                        <a:lnSpc>
                          <a:spcPct val="150000"/>
                        </a:lnSpc>
                      </a:pPr>
                      <a:r>
                        <a:rPr lang="en-GB" sz="1400" dirty="0"/>
                        <a:t>•Meat, poultry and other meat products</a:t>
                      </a:r>
                    </a:p>
                    <a:p>
                      <a:pPr>
                        <a:lnSpc>
                          <a:spcPct val="150000"/>
                        </a:lnSpc>
                      </a:pPr>
                      <a:r>
                        <a:rPr lang="en-GB" sz="1400" dirty="0"/>
                        <a:t>•Milk and dairy products</a:t>
                      </a:r>
                    </a:p>
                    <a:p>
                      <a:pPr>
                        <a:lnSpc>
                          <a:spcPct val="150000"/>
                        </a:lnSpc>
                      </a:pPr>
                      <a:r>
                        <a:rPr lang="en-GB" sz="1400" dirty="0"/>
                        <a:t>•Fish and Shellfish</a:t>
                      </a:r>
                    </a:p>
                    <a:p>
                      <a:pPr>
                        <a:lnSpc>
                          <a:spcPct val="150000"/>
                        </a:lnSpc>
                      </a:pPr>
                      <a:r>
                        <a:rPr lang="en-GB" sz="1400" dirty="0"/>
                        <a:t>•Cooked rice</a:t>
                      </a:r>
                    </a:p>
                    <a:p>
                      <a:pPr>
                        <a:lnSpc>
                          <a:spcPct val="150000"/>
                        </a:lnSpc>
                      </a:pPr>
                      <a:r>
                        <a:rPr lang="en-GB" sz="1400" dirty="0"/>
                        <a:t>•Stocks, sauces, gravies and soups</a:t>
                      </a:r>
                    </a:p>
                    <a:p>
                      <a:pPr>
                        <a:lnSpc>
                          <a:spcPct val="150000"/>
                        </a:lnSpc>
                      </a:pPr>
                      <a:r>
                        <a:rPr lang="en-GB" sz="1400" dirty="0"/>
                        <a:t>•Foods which are handled and those which are reheated-</a:t>
                      </a:r>
                    </a:p>
                    <a:p>
                      <a:endParaRPr lang="en-GB" sz="1400" dirty="0"/>
                    </a:p>
                    <a:p>
                      <a:pPr marL="0" indent="0">
                        <a:buFontTx/>
                        <a:buNone/>
                      </a:pPr>
                      <a:r>
                        <a:rPr lang="en-GB" sz="1400" dirty="0"/>
                        <a:t>•**However, preserved foods, or those with high concentrations of vinegar, salt or sugar, are low-risk</a:t>
                      </a:r>
                    </a:p>
                  </a:txBody>
                  <a:tcPr/>
                </a:tc>
                <a:tc>
                  <a:txBody>
                    <a:bodyPr/>
                    <a:lstStyle/>
                    <a:p>
                      <a:pPr>
                        <a:lnSpc>
                          <a:spcPct val="150000"/>
                        </a:lnSpc>
                      </a:pPr>
                      <a:r>
                        <a:rPr lang="en-GB" sz="1400" dirty="0"/>
                        <a:t>Have regular training in food safety </a:t>
                      </a:r>
                    </a:p>
                    <a:p>
                      <a:pPr>
                        <a:lnSpc>
                          <a:spcPct val="150000"/>
                        </a:lnSpc>
                      </a:pPr>
                      <a:r>
                        <a:rPr lang="en-GB" sz="1400" dirty="0"/>
                        <a:t>•Be dressed in clean ‘whites’ or other uniform </a:t>
                      </a:r>
                    </a:p>
                    <a:p>
                      <a:pPr>
                        <a:lnSpc>
                          <a:spcPct val="150000"/>
                        </a:lnSpc>
                      </a:pPr>
                      <a:r>
                        <a:rPr lang="en-GB" sz="1400" dirty="0"/>
                        <a:t>•Have hair tied back (and ideally wear a hat) </a:t>
                      </a:r>
                    </a:p>
                    <a:p>
                      <a:pPr>
                        <a:lnSpc>
                          <a:spcPct val="150000"/>
                        </a:lnSpc>
                      </a:pPr>
                      <a:r>
                        <a:rPr lang="en-GB" sz="1400" dirty="0"/>
                        <a:t>•Have short, clean nails – no nail varnish or jewellery </a:t>
                      </a:r>
                    </a:p>
                    <a:p>
                      <a:pPr>
                        <a:lnSpc>
                          <a:spcPct val="150000"/>
                        </a:lnSpc>
                      </a:pPr>
                      <a:r>
                        <a:rPr lang="en-GB" sz="1400" dirty="0"/>
                        <a:t>•Be in good health (no upset stomachs) </a:t>
                      </a:r>
                    </a:p>
                    <a:p>
                      <a:pPr>
                        <a:lnSpc>
                          <a:spcPct val="150000"/>
                        </a:lnSpc>
                      </a:pPr>
                      <a:r>
                        <a:rPr lang="en-GB" sz="1400" dirty="0"/>
                        <a:t>•Have ‘good 'habits, e.g. no coughing or sneezing over food </a:t>
                      </a:r>
                    </a:p>
                    <a:p>
                      <a:pPr>
                        <a:lnSpc>
                          <a:spcPct val="150000"/>
                        </a:lnSpc>
                      </a:pPr>
                      <a:r>
                        <a:rPr lang="en-GB" sz="1400" dirty="0"/>
                        <a:t>•Wash their hands after handling raw meat, after blowing nose, after going to the toilet </a:t>
                      </a:r>
                      <a:r>
                        <a:rPr lang="en-GB" sz="1400" dirty="0" err="1"/>
                        <a:t>etc</a:t>
                      </a:r>
                      <a:r>
                        <a:rPr lang="en-GB" sz="1400" dirty="0"/>
                        <a:t> </a:t>
                      </a:r>
                    </a:p>
                    <a:p>
                      <a:pPr>
                        <a:lnSpc>
                          <a:spcPct val="150000"/>
                        </a:lnSpc>
                      </a:pPr>
                      <a:r>
                        <a:rPr lang="en-GB" sz="1400" dirty="0"/>
                        <a:t>•Cuts should be covered with a blue plaster </a:t>
                      </a:r>
                    </a:p>
                  </a:txBody>
                  <a:tcPr/>
                </a:tc>
                <a:extLst>
                  <a:ext uri="{0D108BD9-81ED-4DB2-BD59-A6C34878D82A}">
                    <a16:rowId xmlns:a16="http://schemas.microsoft.com/office/drawing/2014/main" val="2884175707"/>
                  </a:ext>
                </a:extLst>
              </a:tr>
            </a:tbl>
          </a:graphicData>
        </a:graphic>
      </p:graphicFrame>
      <p:pic>
        <p:nvPicPr>
          <p:cNvPr id="43" name="Picture 42">
            <a:extLst>
              <a:ext uri="{FF2B5EF4-FFF2-40B4-BE49-F238E27FC236}">
                <a16:creationId xmlns:a16="http://schemas.microsoft.com/office/drawing/2014/main" id="{4537CB62-45BE-4825-B3D1-526BBE4160F5}"/>
              </a:ext>
            </a:extLst>
          </p:cNvPr>
          <p:cNvPicPr>
            <a:picLocks noChangeAspect="1"/>
          </p:cNvPicPr>
          <p:nvPr/>
        </p:nvPicPr>
        <p:blipFill>
          <a:blip r:embed="rId4"/>
          <a:stretch>
            <a:fillRect/>
          </a:stretch>
        </p:blipFill>
        <p:spPr>
          <a:xfrm>
            <a:off x="825103" y="5797904"/>
            <a:ext cx="1359298" cy="890574"/>
          </a:xfrm>
          <a:prstGeom prst="rect">
            <a:avLst/>
          </a:prstGeom>
        </p:spPr>
      </p:pic>
      <p:pic>
        <p:nvPicPr>
          <p:cNvPr id="44" name="Picture 43">
            <a:extLst>
              <a:ext uri="{FF2B5EF4-FFF2-40B4-BE49-F238E27FC236}">
                <a16:creationId xmlns:a16="http://schemas.microsoft.com/office/drawing/2014/main" id="{FE984979-D25C-4BD6-A03C-40E3CB93A460}"/>
              </a:ext>
            </a:extLst>
          </p:cNvPr>
          <p:cNvPicPr>
            <a:picLocks noChangeAspect="1"/>
          </p:cNvPicPr>
          <p:nvPr/>
        </p:nvPicPr>
        <p:blipFill>
          <a:blip r:embed="rId5"/>
          <a:stretch>
            <a:fillRect/>
          </a:stretch>
        </p:blipFill>
        <p:spPr>
          <a:xfrm>
            <a:off x="304602" y="1406357"/>
            <a:ext cx="2743809" cy="1200000"/>
          </a:xfrm>
          <a:prstGeom prst="rect">
            <a:avLst/>
          </a:prstGeom>
        </p:spPr>
      </p:pic>
    </p:spTree>
    <p:extLst>
      <p:ext uri="{BB962C8B-B14F-4D97-AF65-F5344CB8AC3E}">
        <p14:creationId xmlns:p14="http://schemas.microsoft.com/office/powerpoint/2010/main" val="337193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EAB2049-43AF-4641-8E3C-65C3982420A4}"/>
              </a:ext>
            </a:extLst>
          </p:cNvPr>
          <p:cNvGraphicFramePr>
            <a:graphicFrameLocks noGrp="1"/>
          </p:cNvGraphicFramePr>
          <p:nvPr/>
        </p:nvGraphicFramePr>
        <p:xfrm>
          <a:off x="0" y="168054"/>
          <a:ext cx="8974372" cy="365760"/>
        </p:xfrm>
        <a:graphic>
          <a:graphicData uri="http://schemas.openxmlformats.org/drawingml/2006/table">
            <a:tbl>
              <a:tblPr firstRow="1" bandRow="1">
                <a:tableStyleId>{5C22544A-7EE6-4342-B048-85BDC9FD1C3A}</a:tableStyleId>
              </a:tblPr>
              <a:tblGrid>
                <a:gridCol w="2243593">
                  <a:extLst>
                    <a:ext uri="{9D8B030D-6E8A-4147-A177-3AD203B41FA5}">
                      <a16:colId xmlns:a16="http://schemas.microsoft.com/office/drawing/2014/main" val="2728078994"/>
                    </a:ext>
                  </a:extLst>
                </a:gridCol>
                <a:gridCol w="4348593">
                  <a:extLst>
                    <a:ext uri="{9D8B030D-6E8A-4147-A177-3AD203B41FA5}">
                      <a16:colId xmlns:a16="http://schemas.microsoft.com/office/drawing/2014/main" val="198842116"/>
                    </a:ext>
                  </a:extLst>
                </a:gridCol>
                <a:gridCol w="1073888">
                  <a:extLst>
                    <a:ext uri="{9D8B030D-6E8A-4147-A177-3AD203B41FA5}">
                      <a16:colId xmlns:a16="http://schemas.microsoft.com/office/drawing/2014/main" val="3977308552"/>
                    </a:ext>
                  </a:extLst>
                </a:gridCol>
                <a:gridCol w="1308298">
                  <a:extLst>
                    <a:ext uri="{9D8B030D-6E8A-4147-A177-3AD203B41FA5}">
                      <a16:colId xmlns:a16="http://schemas.microsoft.com/office/drawing/2014/main" val="514512078"/>
                    </a:ext>
                  </a:extLst>
                </a:gridCol>
              </a:tblGrid>
              <a:tr h="250864">
                <a:tc>
                  <a:txBody>
                    <a:bodyPr/>
                    <a:lstStyle/>
                    <a:p>
                      <a:endParaRPr lang="en-GB" dirty="0"/>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12617" y="653494"/>
          <a:ext cx="9870132" cy="3073414"/>
        </p:xfrm>
        <a:graphic>
          <a:graphicData uri="http://schemas.openxmlformats.org/drawingml/2006/table">
            <a:tbl>
              <a:tblPr firstRow="1" bandRow="1">
                <a:tableStyleId>{5C22544A-7EE6-4342-B048-85BDC9FD1C3A}</a:tableStyleId>
              </a:tblPr>
              <a:tblGrid>
                <a:gridCol w="4935066">
                  <a:extLst>
                    <a:ext uri="{9D8B030D-6E8A-4147-A177-3AD203B41FA5}">
                      <a16:colId xmlns:a16="http://schemas.microsoft.com/office/drawing/2014/main" val="163302815"/>
                    </a:ext>
                  </a:extLst>
                </a:gridCol>
                <a:gridCol w="4935066">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23251" y="643402"/>
            <a:ext cx="3534857" cy="364652"/>
          </a:xfrm>
          <a:prstGeom prst="rect">
            <a:avLst/>
          </a:prstGeom>
        </p:spPr>
        <p:txBody>
          <a:bodyPr wrap="square">
            <a:spAutoFit/>
          </a:bodyPr>
          <a:lstStyle/>
          <a:p>
            <a:pPr>
              <a:lnSpc>
                <a:spcPct val="119000"/>
              </a:lnSpc>
              <a:spcAft>
                <a:spcPts val="650"/>
              </a:spcAft>
            </a:pPr>
            <a:r>
              <a:rPr lang="en-GB" sz="1600" b="1" kern="1400" dirty="0">
                <a:solidFill>
                  <a:srgbClr val="FFFFFF"/>
                </a:solidFill>
                <a:latin typeface="Arial" panose="020B0604020202020204" pitchFamily="34" charset="0"/>
                <a:cs typeface="Arial" panose="020B0604020202020204" pitchFamily="34" charset="0"/>
              </a:rPr>
              <a:t>1 – The Risks of Gang Culture</a:t>
            </a:r>
            <a:endParaRPr lang="en-GB" sz="1517" kern="1400" dirty="0">
              <a:solidFill>
                <a:srgbClr val="00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25F3BC3-8AA3-4F03-8745-82E459D56B1B}"/>
              </a:ext>
            </a:extLst>
          </p:cNvPr>
          <p:cNvSpPr/>
          <p:nvPr/>
        </p:nvSpPr>
        <p:spPr>
          <a:xfrm>
            <a:off x="-1" y="111067"/>
            <a:ext cx="2279285" cy="392159"/>
          </a:xfrm>
          <a:prstGeom prst="rect">
            <a:avLst/>
          </a:prstGeom>
        </p:spPr>
        <p:txBody>
          <a:bodyPr wrap="square">
            <a:spAutoFit/>
          </a:bodyPr>
          <a:lstStyle/>
          <a:p>
            <a:pPr algn="ctr">
              <a:lnSpc>
                <a:spcPct val="119000"/>
              </a:lnSpc>
              <a:spcAft>
                <a:spcPts val="650"/>
              </a:spcAft>
            </a:pPr>
            <a:r>
              <a:rPr lang="en-GB" dirty="0">
                <a:solidFill>
                  <a:schemeClr val="bg1"/>
                </a:solidFill>
                <a:latin typeface="Arial" panose="020B0604020202020204" pitchFamily="34" charset="0"/>
                <a:cs typeface="Arial" panose="020B0604020202020204" pitchFamily="34" charset="0"/>
              </a:rPr>
              <a:t>Weekly Wellbeing</a:t>
            </a:r>
          </a:p>
        </p:txBody>
      </p:sp>
      <p:sp>
        <p:nvSpPr>
          <p:cNvPr id="15" name="Rectangle 14">
            <a:extLst>
              <a:ext uri="{FF2B5EF4-FFF2-40B4-BE49-F238E27FC236}">
                <a16:creationId xmlns:a16="http://schemas.microsoft.com/office/drawing/2014/main" id="{44F2476E-83DD-498D-AF9F-D294B95184EE}"/>
              </a:ext>
            </a:extLst>
          </p:cNvPr>
          <p:cNvSpPr/>
          <p:nvPr/>
        </p:nvSpPr>
        <p:spPr>
          <a:xfrm>
            <a:off x="6582242" y="136145"/>
            <a:ext cx="1044473" cy="417037"/>
          </a:xfrm>
          <a:prstGeom prst="rect">
            <a:avLst/>
          </a:prstGeom>
        </p:spPr>
        <p:txBody>
          <a:bodyPr wrap="square">
            <a:spAutoFit/>
          </a:bodyPr>
          <a:lstStyle/>
          <a:p>
            <a:pPr algn="ctr">
              <a:lnSpc>
                <a:spcPct val="119000"/>
              </a:lnSpc>
              <a:spcAft>
                <a:spcPts val="650"/>
              </a:spcAft>
            </a:pPr>
            <a:r>
              <a:rPr lang="en-GB" sz="1950" kern="1400" dirty="0">
                <a:solidFill>
                  <a:srgbClr val="FFFFFF"/>
                </a:solidFill>
                <a:latin typeface="Arial" panose="020B0604020202020204" pitchFamily="34" charset="0"/>
                <a:cs typeface="Arial" panose="020B0604020202020204" pitchFamily="34" charset="0"/>
              </a:rPr>
              <a:t>Year 9</a:t>
            </a:r>
            <a:endParaRPr lang="en-GB" sz="1083" kern="1400" dirty="0">
              <a:solidFill>
                <a:srgbClr val="00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1E54A8-6827-44A6-B86E-1762044BFFF8}"/>
              </a:ext>
            </a:extLst>
          </p:cNvPr>
          <p:cNvSpPr/>
          <p:nvPr/>
        </p:nvSpPr>
        <p:spPr>
          <a:xfrm>
            <a:off x="7736449" y="142415"/>
            <a:ext cx="1274501" cy="417037"/>
          </a:xfrm>
          <a:prstGeom prst="rect">
            <a:avLst/>
          </a:prstGeom>
        </p:spPr>
        <p:txBody>
          <a:bodyPr wrap="square">
            <a:spAutoFit/>
          </a:bodyPr>
          <a:lstStyle/>
          <a:p>
            <a:pPr algn="ctr">
              <a:lnSpc>
                <a:spcPct val="119000"/>
              </a:lnSpc>
              <a:spcAft>
                <a:spcPts val="650"/>
              </a:spcAft>
            </a:pPr>
            <a:r>
              <a:rPr lang="en-GB" sz="1950" kern="1400" dirty="0">
                <a:solidFill>
                  <a:srgbClr val="FFFFFF"/>
                </a:solidFill>
                <a:latin typeface="Arial" panose="020B0604020202020204" pitchFamily="34" charset="0"/>
                <a:cs typeface="Arial" panose="020B0604020202020204" pitchFamily="34" charset="0"/>
              </a:rPr>
              <a:t>Term 1</a:t>
            </a:r>
            <a:endParaRPr lang="en-GB" sz="1083" kern="14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indent="-185732">
              <a:buFont typeface="Arial" panose="020B0604020202020204" pitchFamily="34" charset="0"/>
              <a:buChar char="•"/>
            </a:pPr>
            <a:endParaRPr lang="en-GB" sz="1137" dirty="0"/>
          </a:p>
        </p:txBody>
      </p:sp>
      <p:sp>
        <p:nvSpPr>
          <p:cNvPr id="20" name="TextBox 19">
            <a:extLst>
              <a:ext uri="{FF2B5EF4-FFF2-40B4-BE49-F238E27FC236}">
                <a16:creationId xmlns:a16="http://schemas.microsoft.com/office/drawing/2014/main" id="{B69E19D7-2734-4F67-9A05-F9D6A69A0F72}"/>
              </a:ext>
            </a:extLst>
          </p:cNvPr>
          <p:cNvSpPr txBox="1"/>
          <p:nvPr/>
        </p:nvSpPr>
        <p:spPr>
          <a:xfrm>
            <a:off x="2828206" y="127360"/>
            <a:ext cx="3448761" cy="425822"/>
          </a:xfrm>
          <a:prstGeom prst="rect">
            <a:avLst/>
          </a:prstGeom>
          <a:noFill/>
        </p:spPr>
        <p:txBody>
          <a:bodyPr wrap="square" rtlCol="0">
            <a:spAutoFit/>
          </a:bodyPr>
          <a:lstStyle/>
          <a:p>
            <a:pPr algn="ctr"/>
            <a:r>
              <a:rPr lang="en-GB" sz="2167" dirty="0">
                <a:solidFill>
                  <a:schemeClr val="bg1"/>
                </a:solidFill>
                <a:latin typeface="Arial" panose="020B0604020202020204" pitchFamily="34" charset="0"/>
                <a:cs typeface="Arial" panose="020B0604020202020204" pitchFamily="34" charset="0"/>
              </a:rPr>
              <a:t>Healthy Minds</a:t>
            </a: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dirty="0"/>
          </a:p>
        </p:txBody>
      </p:sp>
      <p:sp>
        <p:nvSpPr>
          <p:cNvPr id="35" name="TextBox 34"/>
          <p:cNvSpPr txBox="1"/>
          <p:nvPr/>
        </p:nvSpPr>
        <p:spPr>
          <a:xfrm>
            <a:off x="23251" y="934930"/>
            <a:ext cx="4924432" cy="2833789"/>
          </a:xfrm>
          <a:prstGeom prst="rect">
            <a:avLst/>
          </a:prstGeom>
          <a:noFill/>
        </p:spPr>
        <p:txBody>
          <a:bodyPr wrap="square" rtlCol="0">
            <a:spAutoFit/>
          </a:bodyPr>
          <a:lstStyle/>
          <a:p>
            <a:pPr>
              <a:lnSpc>
                <a:spcPct val="150000"/>
              </a:lnSpc>
            </a:pPr>
            <a:r>
              <a:rPr lang="en-GB" sz="1000" b="1" dirty="0">
                <a:latin typeface="Arial" panose="020B0604020202020204" pitchFamily="34" charset="0"/>
                <a:cs typeface="Arial" panose="020B0604020202020204" pitchFamily="34" charset="0"/>
              </a:rPr>
              <a:t>Key Vocabulary </a:t>
            </a:r>
            <a:br>
              <a:rPr lang="en-GB" sz="1000" b="1" dirty="0">
                <a:latin typeface="Arial" panose="020B0604020202020204" pitchFamily="34" charset="0"/>
                <a:cs typeface="Arial" panose="020B0604020202020204" pitchFamily="34" charset="0"/>
              </a:rPr>
            </a:br>
            <a:r>
              <a:rPr lang="en-GB" sz="1000" b="1" u="sng" dirty="0">
                <a:latin typeface="Arial" panose="020B0604020202020204" pitchFamily="34" charset="0"/>
                <a:cs typeface="Arial" panose="020B0604020202020204" pitchFamily="34" charset="0"/>
              </a:rPr>
              <a:t>gang:</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an organized group of criminals</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A gang is different to a social group of friends. Gangs are linked to unsocial behaviour and organised crime.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Gangs can sometimes look like an appealing option to young people, especially the social side of being with people of a similar age on a regular basis.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There are many long term issues linked to being part of a gang. These include:</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Poor exam grades linked to poor attendance at school</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Criminal records which stay with you forever</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Lack of friends outside of the gang</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Poor reputation in the local community </a:t>
            </a: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dirty="0"/>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b="1" dirty="0"/>
          </a:p>
        </p:txBody>
      </p:sp>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17008" y="80186"/>
            <a:ext cx="518080" cy="547425"/>
          </a:xfrm>
          <a:prstGeom prst="rect">
            <a:avLst/>
          </a:prstGeom>
          <a:noFill/>
          <a:ln>
            <a:noFill/>
          </a:ln>
        </p:spPr>
      </p:pic>
      <p:graphicFrame>
        <p:nvGraphicFramePr>
          <p:cNvPr id="23" name="Table 22">
            <a:extLst>
              <a:ext uri="{FF2B5EF4-FFF2-40B4-BE49-F238E27FC236}">
                <a16:creationId xmlns:a16="http://schemas.microsoft.com/office/drawing/2014/main" id="{69A7FBE7-D6FD-4EAA-B03B-C1FC97D8A974}"/>
              </a:ext>
            </a:extLst>
          </p:cNvPr>
          <p:cNvGraphicFramePr>
            <a:graphicFrameLocks noGrp="1"/>
          </p:cNvGraphicFramePr>
          <p:nvPr/>
        </p:nvGraphicFramePr>
        <p:xfrm>
          <a:off x="12617" y="3761745"/>
          <a:ext cx="9870132" cy="3073414"/>
        </p:xfrm>
        <a:graphic>
          <a:graphicData uri="http://schemas.openxmlformats.org/drawingml/2006/table">
            <a:tbl>
              <a:tblPr firstRow="1" bandRow="1">
                <a:tableStyleId>{5C22544A-7EE6-4342-B048-85BDC9FD1C3A}</a:tableStyleId>
              </a:tblPr>
              <a:tblGrid>
                <a:gridCol w="4935066">
                  <a:extLst>
                    <a:ext uri="{9D8B030D-6E8A-4147-A177-3AD203B41FA5}">
                      <a16:colId xmlns:a16="http://schemas.microsoft.com/office/drawing/2014/main" val="163302815"/>
                    </a:ext>
                  </a:extLst>
                </a:gridCol>
                <a:gridCol w="4935066">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7" name="Rectangle 16">
            <a:extLst>
              <a:ext uri="{FF2B5EF4-FFF2-40B4-BE49-F238E27FC236}">
                <a16:creationId xmlns:a16="http://schemas.microsoft.com/office/drawing/2014/main" id="{6E97D574-2AF1-46A7-A5F0-3A66FA74F3A9}"/>
              </a:ext>
            </a:extLst>
          </p:cNvPr>
          <p:cNvSpPr/>
          <p:nvPr/>
        </p:nvSpPr>
        <p:spPr>
          <a:xfrm>
            <a:off x="4947683" y="643402"/>
            <a:ext cx="3534857" cy="366254"/>
          </a:xfrm>
          <a:prstGeom prst="rect">
            <a:avLst/>
          </a:prstGeom>
        </p:spPr>
        <p:txBody>
          <a:bodyPr wrap="square">
            <a:spAutoFit/>
          </a:bodyPr>
          <a:lstStyle/>
          <a:p>
            <a:pPr>
              <a:lnSpc>
                <a:spcPct val="119000"/>
              </a:lnSpc>
              <a:spcAft>
                <a:spcPts val="600"/>
              </a:spcAft>
            </a:pPr>
            <a:r>
              <a:rPr lang="en-GB" sz="1600" b="1" kern="1400" dirty="0">
                <a:solidFill>
                  <a:srgbClr val="FFFFFF"/>
                </a:solidFill>
                <a:latin typeface="Arial" panose="020B0604020202020204" pitchFamily="34" charset="0"/>
                <a:cs typeface="Arial" panose="020B0604020202020204" pitchFamily="34" charset="0"/>
              </a:rPr>
              <a:t>2 – Laws on Knives in the UK</a:t>
            </a:r>
            <a:endParaRPr lang="en-GB" sz="1050" kern="1400" dirty="0">
              <a:solidFill>
                <a:srgbClr val="00000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E9AF6F9-8771-4EF1-A99F-1B1AF5DA883F}"/>
              </a:ext>
            </a:extLst>
          </p:cNvPr>
          <p:cNvSpPr/>
          <p:nvPr/>
        </p:nvSpPr>
        <p:spPr>
          <a:xfrm>
            <a:off x="23251" y="3774706"/>
            <a:ext cx="3534857" cy="345031"/>
          </a:xfrm>
          <a:prstGeom prst="rect">
            <a:avLst/>
          </a:prstGeom>
        </p:spPr>
        <p:txBody>
          <a:bodyPr wrap="square">
            <a:spAutoFit/>
          </a:bodyPr>
          <a:lstStyle/>
          <a:p>
            <a:pPr>
              <a:lnSpc>
                <a:spcPct val="119000"/>
              </a:lnSpc>
              <a:spcAft>
                <a:spcPts val="650"/>
              </a:spcAft>
            </a:pPr>
            <a:r>
              <a:rPr lang="en-GB" sz="1517" b="1" kern="1400" dirty="0">
                <a:solidFill>
                  <a:srgbClr val="FFFFFF"/>
                </a:solidFill>
                <a:latin typeface="Arial" panose="020B0604020202020204" pitchFamily="34" charset="0"/>
                <a:cs typeface="Arial" panose="020B0604020202020204" pitchFamily="34" charset="0"/>
              </a:rPr>
              <a:t>3 – Laws on Drugs in the UK</a:t>
            </a:r>
            <a:endParaRPr lang="en-GB" sz="1517" kern="1400" dirty="0">
              <a:solidFill>
                <a:srgbClr val="00000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0577590-2BB0-40B3-B02D-C13BA6811BBA}"/>
              </a:ext>
            </a:extLst>
          </p:cNvPr>
          <p:cNvSpPr/>
          <p:nvPr/>
        </p:nvSpPr>
        <p:spPr>
          <a:xfrm>
            <a:off x="4962232" y="3742807"/>
            <a:ext cx="3534857" cy="345031"/>
          </a:xfrm>
          <a:prstGeom prst="rect">
            <a:avLst/>
          </a:prstGeom>
        </p:spPr>
        <p:txBody>
          <a:bodyPr wrap="square">
            <a:spAutoFit/>
          </a:bodyPr>
          <a:lstStyle/>
          <a:p>
            <a:pPr>
              <a:lnSpc>
                <a:spcPct val="119000"/>
              </a:lnSpc>
              <a:spcAft>
                <a:spcPts val="650"/>
              </a:spcAft>
            </a:pPr>
            <a:r>
              <a:rPr lang="en-GB" sz="1517" b="1" kern="1400" dirty="0">
                <a:solidFill>
                  <a:srgbClr val="FFFFFF"/>
                </a:solidFill>
                <a:latin typeface="Arial" panose="020B0604020202020204" pitchFamily="34" charset="0"/>
                <a:cs typeface="Arial" panose="020B0604020202020204" pitchFamily="34" charset="0"/>
              </a:rPr>
              <a:t>4 – Risks of Drug Addiction</a:t>
            </a:r>
            <a:endParaRPr lang="en-GB" sz="1517" kern="1400" dirty="0">
              <a:solidFill>
                <a:srgbClr val="0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4E1FDB2-BBB0-4A64-A55C-55BC4C5FE787}"/>
              </a:ext>
            </a:extLst>
          </p:cNvPr>
          <p:cNvSpPr txBox="1"/>
          <p:nvPr/>
        </p:nvSpPr>
        <p:spPr>
          <a:xfrm>
            <a:off x="4943065" y="959295"/>
            <a:ext cx="4924432" cy="2833789"/>
          </a:xfrm>
          <a:prstGeom prst="rect">
            <a:avLst/>
          </a:prstGeom>
          <a:noFill/>
        </p:spPr>
        <p:txBody>
          <a:bodyPr wrap="square" rtlCol="0">
            <a:spAutoFit/>
          </a:bodyPr>
          <a:lstStyle/>
          <a:p>
            <a:pPr>
              <a:lnSpc>
                <a:spcPct val="150000"/>
              </a:lnSpc>
            </a:pPr>
            <a:r>
              <a:rPr lang="en-GB" sz="1000" b="1" dirty="0">
                <a:latin typeface="Arial" panose="020B0604020202020204" pitchFamily="34" charset="0"/>
                <a:cs typeface="Arial" panose="020B0604020202020204" pitchFamily="34" charset="0"/>
              </a:rPr>
              <a:t>Key Vocabulary </a:t>
            </a:r>
            <a:br>
              <a:rPr lang="en-GB" sz="1000" b="1" dirty="0">
                <a:latin typeface="Arial" panose="020B0604020202020204" pitchFamily="34" charset="0"/>
                <a:cs typeface="Arial" panose="020B0604020202020204" pitchFamily="34" charset="0"/>
              </a:rPr>
            </a:br>
            <a:r>
              <a:rPr lang="en-GB" sz="1000" b="1" u="sng" dirty="0">
                <a:latin typeface="Arial" panose="020B0604020202020204" pitchFamily="34" charset="0"/>
                <a:cs typeface="Arial" panose="020B0604020202020204" pitchFamily="34" charset="0"/>
              </a:rPr>
              <a:t>knife crime:</a:t>
            </a:r>
            <a:r>
              <a:rPr lang="en-GB" sz="1000" dirty="0">
                <a:latin typeface="Arial" panose="020B0604020202020204" pitchFamily="34" charset="0"/>
                <a:cs typeface="Arial" panose="020B0604020202020204" pitchFamily="34" charset="0"/>
              </a:rPr>
              <a:t> criminal offences committed using a knife as a weapon</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It is against the law to use any knife in a threatening way.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It is illegal to carry a knife in public without good reason.</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Any adult charged with carrying a knife will automatically go to court.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Anyone aged between 10-17 will be referred to the Youth Offending Team.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Many young people who carry knives have been asked to by other people (maybe in gangs or criminal groups). This is still against the law – even if you have been told to do it.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Carrying a knife as a form of defence is still against the law. Most people who are hurt by knives are often carrying a knife themselves. </a:t>
            </a:r>
          </a:p>
        </p:txBody>
      </p:sp>
      <p:sp>
        <p:nvSpPr>
          <p:cNvPr id="25" name="TextBox 24">
            <a:extLst>
              <a:ext uri="{FF2B5EF4-FFF2-40B4-BE49-F238E27FC236}">
                <a16:creationId xmlns:a16="http://schemas.microsoft.com/office/drawing/2014/main" id="{6033CD14-E79F-49DA-88BF-BFAF0A86EA99}"/>
              </a:ext>
            </a:extLst>
          </p:cNvPr>
          <p:cNvSpPr txBox="1"/>
          <p:nvPr/>
        </p:nvSpPr>
        <p:spPr>
          <a:xfrm>
            <a:off x="-59036" y="4053477"/>
            <a:ext cx="5059686" cy="2602957"/>
          </a:xfrm>
          <a:prstGeom prst="rect">
            <a:avLst/>
          </a:prstGeom>
          <a:noFill/>
        </p:spPr>
        <p:txBody>
          <a:bodyPr wrap="square" rtlCol="0">
            <a:spAutoFit/>
          </a:bodyPr>
          <a:lstStyle/>
          <a:p>
            <a:pPr>
              <a:lnSpc>
                <a:spcPct val="150000"/>
              </a:lnSpc>
            </a:pPr>
            <a:r>
              <a:rPr lang="en-GB" sz="1000" b="1" dirty="0">
                <a:latin typeface="Arial" panose="020B0604020202020204" pitchFamily="34" charset="0"/>
                <a:cs typeface="Arial" panose="020B0604020202020204" pitchFamily="34" charset="0"/>
              </a:rPr>
              <a:t>Key Vocabulary </a:t>
            </a:r>
            <a:br>
              <a:rPr lang="en-GB" sz="1000" b="1" dirty="0">
                <a:latin typeface="Arial" panose="020B0604020202020204" pitchFamily="34" charset="0"/>
                <a:cs typeface="Arial" panose="020B0604020202020204" pitchFamily="34" charset="0"/>
              </a:rPr>
            </a:br>
            <a:r>
              <a:rPr lang="en-GB" sz="1000" b="1" u="sng" dirty="0">
                <a:latin typeface="Arial" panose="020B0604020202020204" pitchFamily="34" charset="0"/>
                <a:cs typeface="Arial" panose="020B0604020202020204" pitchFamily="34" charset="0"/>
              </a:rPr>
              <a:t>drugs:</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 medicine or other substance which has a physiological effect when ingested or otherwise introduced into the body</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Illegal drugs in the UK are divided into 3 categories:</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Class A drugs are classed as the most dangerous and carry the more severe sanctions. These drugs include cocaine, ecstasy, heron.</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Class B drugs include ketamine and cannabis. </a:t>
            </a:r>
          </a:p>
          <a:p>
            <a:pPr marL="628650" lvl="1"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Class C drugs include anabolic steroids and </a:t>
            </a:r>
            <a:r>
              <a:rPr lang="en-GB" sz="1000" dirty="0" err="1">
                <a:latin typeface="Arial" panose="020B0604020202020204" pitchFamily="34" charset="0"/>
                <a:cs typeface="Arial" panose="020B0604020202020204" pitchFamily="34" charset="0"/>
              </a:rPr>
              <a:t>khat</a:t>
            </a:r>
            <a:r>
              <a:rPr lang="en-GB" sz="1000" dirty="0">
                <a:latin typeface="Arial" panose="020B0604020202020204" pitchFamily="34" charset="0"/>
                <a:cs typeface="Arial" panose="020B0604020202020204" pitchFamily="34" charset="0"/>
              </a:rPr>
              <a:t>.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You can be charged with a crime if you are found with drugs in your possession, regardless of whether you intended to use them or not. </a:t>
            </a:r>
          </a:p>
        </p:txBody>
      </p:sp>
      <p:sp>
        <p:nvSpPr>
          <p:cNvPr id="26" name="TextBox 25">
            <a:extLst>
              <a:ext uri="{FF2B5EF4-FFF2-40B4-BE49-F238E27FC236}">
                <a16:creationId xmlns:a16="http://schemas.microsoft.com/office/drawing/2014/main" id="{3BB226E3-D330-42FD-A4E1-A69A0278855B}"/>
              </a:ext>
            </a:extLst>
          </p:cNvPr>
          <p:cNvSpPr txBox="1"/>
          <p:nvPr/>
        </p:nvSpPr>
        <p:spPr>
          <a:xfrm>
            <a:off x="4943065" y="4147274"/>
            <a:ext cx="4906712" cy="2265877"/>
          </a:xfrm>
          <a:prstGeom prst="rect">
            <a:avLst/>
          </a:prstGeom>
          <a:noFill/>
        </p:spPr>
        <p:txBody>
          <a:bodyPr wrap="square" rtlCol="0">
            <a:spAutoFit/>
          </a:bodyPr>
          <a:lstStyle/>
          <a:p>
            <a:r>
              <a:rPr lang="en-GB" sz="950" b="1" dirty="0">
                <a:latin typeface="Arial" panose="020B0604020202020204" pitchFamily="34" charset="0"/>
                <a:cs typeface="Arial" panose="020B0604020202020204" pitchFamily="34" charset="0"/>
              </a:rPr>
              <a:t>Key Vocabulary </a:t>
            </a:r>
            <a:br>
              <a:rPr lang="en-GB" sz="950" b="1" dirty="0">
                <a:latin typeface="Arial" panose="020B0604020202020204" pitchFamily="34" charset="0"/>
                <a:cs typeface="Arial" panose="020B0604020202020204" pitchFamily="34" charset="0"/>
              </a:rPr>
            </a:br>
            <a:r>
              <a:rPr lang="en-GB" sz="950" b="1" u="sng" dirty="0">
                <a:latin typeface="Arial" panose="020B0604020202020204" pitchFamily="34" charset="0"/>
                <a:cs typeface="Arial" panose="020B0604020202020204" pitchFamily="34" charset="0"/>
              </a:rPr>
              <a:t>addiction:</a:t>
            </a:r>
            <a:r>
              <a:rPr lang="en-GB" sz="950" b="1" dirty="0">
                <a:latin typeface="Arial" panose="020B0604020202020204" pitchFamily="34" charset="0"/>
                <a:cs typeface="Arial" panose="020B0604020202020204" pitchFamily="34" charset="0"/>
              </a:rPr>
              <a:t> </a:t>
            </a:r>
            <a:r>
              <a:rPr lang="en-GB" sz="950" dirty="0">
                <a:latin typeface="Arial" panose="020B0604020202020204" pitchFamily="34" charset="0"/>
                <a:cs typeface="Arial" panose="020B0604020202020204" pitchFamily="34" charset="0"/>
              </a:rPr>
              <a:t>the fact or condition of being addicted to a particular substance or activity</a:t>
            </a:r>
            <a:br>
              <a:rPr lang="en-GB" sz="1000" dirty="0">
                <a:latin typeface="Arial" panose="020B0604020202020204" pitchFamily="34" charset="0"/>
                <a:cs typeface="Arial" panose="020B0604020202020204" pitchFamily="34" charset="0"/>
              </a:rPr>
            </a:br>
            <a:endParaRPr lang="en-GB" sz="1000" dirty="0">
              <a:latin typeface="Arial" panose="020B0604020202020204" pitchFamily="34" charset="0"/>
              <a:cs typeface="Arial" panose="020B0604020202020204" pitchFamily="34" charset="0"/>
            </a:endParaRPr>
          </a:p>
          <a:p>
            <a:pPr marL="185732" indent="-185732">
              <a:lnSpc>
                <a:spcPct val="150000"/>
              </a:lnSpc>
              <a:buFont typeface="Arial" panose="020B0604020202020204" pitchFamily="34" charset="0"/>
              <a:buChar char="•"/>
            </a:pPr>
            <a:r>
              <a:rPr lang="en-GB" sz="950" dirty="0">
                <a:latin typeface="Arial" panose="020B0604020202020204" pitchFamily="34" charset="0"/>
                <a:cs typeface="Arial" panose="020B0604020202020204" pitchFamily="34" charset="0"/>
              </a:rPr>
              <a:t>There are physical and mental side effects if you have experienced drug addiction. </a:t>
            </a:r>
          </a:p>
          <a:p>
            <a:pPr marL="185732" indent="-185732">
              <a:lnSpc>
                <a:spcPct val="150000"/>
              </a:lnSpc>
              <a:buFont typeface="Arial" panose="020B0604020202020204" pitchFamily="34" charset="0"/>
              <a:buChar char="•"/>
            </a:pPr>
            <a:r>
              <a:rPr lang="en-GB" sz="950" dirty="0">
                <a:latin typeface="Arial" panose="020B0604020202020204" pitchFamily="34" charset="0"/>
                <a:cs typeface="Arial" panose="020B0604020202020204" pitchFamily="34" charset="0"/>
              </a:rPr>
              <a:t>Long term physical side effects can include: liver failure, kidney damage, increased blood pressure.</a:t>
            </a:r>
          </a:p>
          <a:p>
            <a:pPr marL="185732" indent="-185732">
              <a:lnSpc>
                <a:spcPct val="150000"/>
              </a:lnSpc>
              <a:buFont typeface="Arial" panose="020B0604020202020204" pitchFamily="34" charset="0"/>
              <a:buChar char="•"/>
            </a:pPr>
            <a:r>
              <a:rPr lang="en-GB" sz="950" dirty="0">
                <a:latin typeface="Arial" panose="020B0604020202020204" pitchFamily="34" charset="0"/>
                <a:cs typeface="Arial" panose="020B0604020202020204" pitchFamily="34" charset="0"/>
              </a:rPr>
              <a:t>Long term mental side effects can include: depression, anxiety, paranoia, </a:t>
            </a:r>
          </a:p>
          <a:p>
            <a:pPr marL="185732" indent="-185732">
              <a:lnSpc>
                <a:spcPct val="150000"/>
              </a:lnSpc>
              <a:buFont typeface="Arial" panose="020B0604020202020204" pitchFamily="34" charset="0"/>
              <a:buChar char="•"/>
            </a:pPr>
            <a:r>
              <a:rPr lang="en-GB" sz="950" dirty="0">
                <a:latin typeface="Arial" panose="020B0604020202020204" pitchFamily="34" charset="0"/>
                <a:cs typeface="Arial" panose="020B0604020202020204" pitchFamily="34" charset="0"/>
              </a:rPr>
              <a:t>People who have experienced drug addiction may also struggle to find and keep a job, which might result in a lack of income. </a:t>
            </a:r>
          </a:p>
          <a:p>
            <a:pPr marL="185732" indent="-185732">
              <a:lnSpc>
                <a:spcPct val="150000"/>
              </a:lnSpc>
              <a:buFont typeface="Arial" panose="020B0604020202020204" pitchFamily="34" charset="0"/>
              <a:buChar char="•"/>
            </a:pPr>
            <a:r>
              <a:rPr lang="en-GB" sz="950" dirty="0">
                <a:latin typeface="Arial" panose="020B0604020202020204" pitchFamily="34" charset="0"/>
                <a:cs typeface="Arial" panose="020B0604020202020204" pitchFamily="34" charset="0"/>
              </a:rPr>
              <a:t>There are many sources of support for people with drug addiction. Your GP (doctor) is the best place </a:t>
            </a:r>
            <a:r>
              <a:rPr lang="en-GB" sz="950">
                <a:latin typeface="Arial" panose="020B0604020202020204" pitchFamily="34" charset="0"/>
                <a:cs typeface="Arial" panose="020B0604020202020204" pitchFamily="34" charset="0"/>
              </a:rPr>
              <a:t>to start. </a:t>
            </a:r>
            <a:endParaRPr lang="en-GB" sz="9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2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5F3BC3-8AA3-4F03-8745-82E459D56B1B}"/>
              </a:ext>
            </a:extLst>
          </p:cNvPr>
          <p:cNvSpPr/>
          <p:nvPr/>
        </p:nvSpPr>
        <p:spPr>
          <a:xfrm>
            <a:off x="23251" y="133908"/>
            <a:ext cx="1845738"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Drama</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44F2476E-83DD-498D-AF9F-D294B95184EE}"/>
              </a:ext>
            </a:extLst>
          </p:cNvPr>
          <p:cNvSpPr/>
          <p:nvPr/>
        </p:nvSpPr>
        <p:spPr>
          <a:xfrm>
            <a:off x="6605493" y="138649"/>
            <a:ext cx="1044473"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7</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11E54A8-6827-44A6-B86E-1762044BFFF8}"/>
              </a:ext>
            </a:extLst>
          </p:cNvPr>
          <p:cNvSpPr/>
          <p:nvPr/>
        </p:nvSpPr>
        <p:spPr>
          <a:xfrm>
            <a:off x="7662582" y="139666"/>
            <a:ext cx="1274501"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2</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69E19D7-2734-4F67-9A05-F9D6A69A0F72}"/>
              </a:ext>
            </a:extLst>
          </p:cNvPr>
          <p:cNvSpPr txBox="1"/>
          <p:nvPr/>
        </p:nvSpPr>
        <p:spPr>
          <a:xfrm>
            <a:off x="2851457" y="150201"/>
            <a:ext cx="344876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Pantomime</a:t>
            </a:r>
          </a:p>
        </p:txBody>
      </p:sp>
      <p:sp>
        <p:nvSpPr>
          <p:cNvPr id="5" name="AutoShape 2" descr="Costume and Props Hire | National Theatre"/>
          <p:cNvSpPr>
            <a:spLocks noChangeAspect="1" noChangeArrowheads="1"/>
          </p:cNvSpPr>
          <p:nvPr/>
        </p:nvSpPr>
        <p:spPr bwMode="auto">
          <a:xfrm>
            <a:off x="178826" y="-12162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Graphical user interface, text, application&#10;&#10;Description automatically generated">
            <a:extLst>
              <a:ext uri="{FF2B5EF4-FFF2-40B4-BE49-F238E27FC236}">
                <a16:creationId xmlns:a16="http://schemas.microsoft.com/office/drawing/2014/main" id="{61871100-8BC2-6743-A7E6-DB8D388F4BD0}"/>
              </a:ext>
            </a:extLst>
          </p:cNvPr>
          <p:cNvPicPr>
            <a:picLocks noChangeAspect="1"/>
          </p:cNvPicPr>
          <p:nvPr/>
        </p:nvPicPr>
        <p:blipFill rotWithShape="1">
          <a:blip r:embed="rId3">
            <a:extLst>
              <a:ext uri="{28A0092B-C50C-407E-A947-70E740481C1C}">
                <a14:useLocalDpi xmlns:a14="http://schemas.microsoft.com/office/drawing/2010/main" val="0"/>
              </a:ext>
            </a:extLst>
          </a:blip>
          <a:srcRect l="14489" t="20041" r="77799" b="14526"/>
          <a:stretch/>
        </p:blipFill>
        <p:spPr>
          <a:xfrm>
            <a:off x="233695" y="781597"/>
            <a:ext cx="1097394" cy="5819514"/>
          </a:xfrm>
          <a:prstGeom prst="rect">
            <a:avLst/>
          </a:prstGeom>
        </p:spPr>
      </p:pic>
      <p:sp>
        <p:nvSpPr>
          <p:cNvPr id="4" name="TextBox 3">
            <a:extLst>
              <a:ext uri="{FF2B5EF4-FFF2-40B4-BE49-F238E27FC236}">
                <a16:creationId xmlns:a16="http://schemas.microsoft.com/office/drawing/2014/main" id="{B8525EFF-1BDB-5B47-8D87-3F28EEE34E1A}"/>
              </a:ext>
            </a:extLst>
          </p:cNvPr>
          <p:cNvSpPr txBox="1"/>
          <p:nvPr/>
        </p:nvSpPr>
        <p:spPr>
          <a:xfrm>
            <a:off x="1574157" y="781597"/>
            <a:ext cx="19676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Look</a:t>
            </a:r>
          </a:p>
        </p:txBody>
      </p:sp>
      <p:sp>
        <p:nvSpPr>
          <p:cNvPr id="12" name="TextBox 11">
            <a:extLst>
              <a:ext uri="{FF2B5EF4-FFF2-40B4-BE49-F238E27FC236}">
                <a16:creationId xmlns:a16="http://schemas.microsoft.com/office/drawing/2014/main" id="{A1C384A7-72E6-114C-9371-C11F05586A2B}"/>
              </a:ext>
            </a:extLst>
          </p:cNvPr>
          <p:cNvSpPr txBox="1"/>
          <p:nvPr/>
        </p:nvSpPr>
        <p:spPr>
          <a:xfrm>
            <a:off x="1574157" y="2010403"/>
            <a:ext cx="19676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546A">
                    <a:lumMod val="60000"/>
                    <a:lumOff val="40000"/>
                  </a:srgbClr>
                </a:solidFill>
                <a:effectLst/>
                <a:uLnTx/>
                <a:uFillTx/>
                <a:latin typeface="Calibri" panose="020F0502020204030204"/>
                <a:ea typeface="+mn-ea"/>
                <a:cs typeface="+mn-cs"/>
              </a:rPr>
              <a:t>Cover</a:t>
            </a:r>
          </a:p>
        </p:txBody>
      </p:sp>
      <p:sp>
        <p:nvSpPr>
          <p:cNvPr id="14" name="TextBox 13">
            <a:extLst>
              <a:ext uri="{FF2B5EF4-FFF2-40B4-BE49-F238E27FC236}">
                <a16:creationId xmlns:a16="http://schemas.microsoft.com/office/drawing/2014/main" id="{80A207AE-988C-E54B-B072-9EDE7FEDD05A}"/>
              </a:ext>
            </a:extLst>
          </p:cNvPr>
          <p:cNvSpPr txBox="1"/>
          <p:nvPr/>
        </p:nvSpPr>
        <p:spPr>
          <a:xfrm>
            <a:off x="1574157" y="3239170"/>
            <a:ext cx="19676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Write</a:t>
            </a:r>
          </a:p>
        </p:txBody>
      </p:sp>
      <p:sp>
        <p:nvSpPr>
          <p:cNvPr id="17" name="TextBox 16">
            <a:extLst>
              <a:ext uri="{FF2B5EF4-FFF2-40B4-BE49-F238E27FC236}">
                <a16:creationId xmlns:a16="http://schemas.microsoft.com/office/drawing/2014/main" id="{1A15085A-D1A1-F84B-8BC0-F309F20724B5}"/>
              </a:ext>
            </a:extLst>
          </p:cNvPr>
          <p:cNvSpPr txBox="1"/>
          <p:nvPr/>
        </p:nvSpPr>
        <p:spPr>
          <a:xfrm>
            <a:off x="1574157" y="4467937"/>
            <a:ext cx="19676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Check</a:t>
            </a:r>
          </a:p>
        </p:txBody>
      </p:sp>
      <p:sp>
        <p:nvSpPr>
          <p:cNvPr id="18" name="TextBox 17">
            <a:extLst>
              <a:ext uri="{FF2B5EF4-FFF2-40B4-BE49-F238E27FC236}">
                <a16:creationId xmlns:a16="http://schemas.microsoft.com/office/drawing/2014/main" id="{10E0CF7C-F318-4B47-9629-101B1AFA5A93}"/>
              </a:ext>
            </a:extLst>
          </p:cNvPr>
          <p:cNvSpPr txBox="1"/>
          <p:nvPr/>
        </p:nvSpPr>
        <p:spPr>
          <a:xfrm>
            <a:off x="1574157" y="5696704"/>
            <a:ext cx="19676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Correct</a:t>
            </a:r>
          </a:p>
        </p:txBody>
      </p:sp>
      <p:cxnSp>
        <p:nvCxnSpPr>
          <p:cNvPr id="7" name="Straight Connector 6">
            <a:extLst>
              <a:ext uri="{FF2B5EF4-FFF2-40B4-BE49-F238E27FC236}">
                <a16:creationId xmlns:a16="http://schemas.microsoft.com/office/drawing/2014/main" id="{75D92ED9-E079-6344-B7D5-71C872C20C9E}"/>
              </a:ext>
            </a:extLst>
          </p:cNvPr>
          <p:cNvCxnSpPr/>
          <p:nvPr/>
        </p:nvCxnSpPr>
        <p:spPr>
          <a:xfrm>
            <a:off x="6007261" y="879676"/>
            <a:ext cx="0" cy="5578997"/>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D96C42-B365-8642-A20C-6E3C7C7CF481}"/>
              </a:ext>
            </a:extLst>
          </p:cNvPr>
          <p:cNvSpPr txBox="1"/>
          <p:nvPr/>
        </p:nvSpPr>
        <p:spPr>
          <a:xfrm>
            <a:off x="3115638" y="739585"/>
            <a:ext cx="2766339" cy="81945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 at the information carefully.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 it three times.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may help to say it as you read it.</a:t>
            </a:r>
          </a:p>
        </p:txBody>
      </p:sp>
      <p:sp>
        <p:nvSpPr>
          <p:cNvPr id="21" name="TextBox 20">
            <a:extLst>
              <a:ext uri="{FF2B5EF4-FFF2-40B4-BE49-F238E27FC236}">
                <a16:creationId xmlns:a16="http://schemas.microsoft.com/office/drawing/2014/main" id="{62284A5A-A62E-6045-8819-36A82B8BAAA3}"/>
              </a:ext>
            </a:extLst>
          </p:cNvPr>
          <p:cNvSpPr txBox="1"/>
          <p:nvPr/>
        </p:nvSpPr>
        <p:spPr>
          <a:xfrm>
            <a:off x="3106942" y="2190705"/>
            <a:ext cx="2766339" cy="30476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 it with your hand or a piece of paper.</a:t>
            </a:r>
          </a:p>
        </p:txBody>
      </p:sp>
      <p:sp>
        <p:nvSpPr>
          <p:cNvPr id="22" name="TextBox 21">
            <a:extLst>
              <a:ext uri="{FF2B5EF4-FFF2-40B4-BE49-F238E27FC236}">
                <a16:creationId xmlns:a16="http://schemas.microsoft.com/office/drawing/2014/main" id="{18291FED-C2B2-6848-BBE7-6943DE2104E2}"/>
              </a:ext>
            </a:extLst>
          </p:cNvPr>
          <p:cNvSpPr txBox="1"/>
          <p:nvPr/>
        </p:nvSpPr>
        <p:spPr>
          <a:xfrm>
            <a:off x="3115639" y="3407695"/>
            <a:ext cx="2766339" cy="30476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Write it out, from memory.</a:t>
            </a:r>
          </a:p>
        </p:txBody>
      </p:sp>
      <p:sp>
        <p:nvSpPr>
          <p:cNvPr id="23" name="TextBox 22">
            <a:extLst>
              <a:ext uri="{FF2B5EF4-FFF2-40B4-BE49-F238E27FC236}">
                <a16:creationId xmlns:a16="http://schemas.microsoft.com/office/drawing/2014/main" id="{2058F241-F976-1F4B-A658-53B0BC01ACF7}"/>
              </a:ext>
            </a:extLst>
          </p:cNvPr>
          <p:cNvSpPr txBox="1"/>
          <p:nvPr/>
        </p:nvSpPr>
        <p:spPr>
          <a:xfrm>
            <a:off x="3115638" y="4218168"/>
            <a:ext cx="2766339" cy="103188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what you have written matches the information exactly.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you got it correct?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so, tick your work to show it is correct.</a:t>
            </a:r>
          </a:p>
        </p:txBody>
      </p:sp>
      <p:sp>
        <p:nvSpPr>
          <p:cNvPr id="25" name="TextBox 24">
            <a:extLst>
              <a:ext uri="{FF2B5EF4-FFF2-40B4-BE49-F238E27FC236}">
                <a16:creationId xmlns:a16="http://schemas.microsoft.com/office/drawing/2014/main" id="{D62A7200-BF55-AA4C-A49C-920E528D8D21}"/>
              </a:ext>
            </a:extLst>
          </p:cNvPr>
          <p:cNvSpPr txBox="1"/>
          <p:nvPr/>
        </p:nvSpPr>
        <p:spPr>
          <a:xfrm>
            <a:off x="3115638" y="5447876"/>
            <a:ext cx="2766339" cy="130420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it doesn’t match exactly</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 your purple pen to correct it.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 the steps above.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get 100% correct,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move on to the next piece of information.</a:t>
            </a:r>
          </a:p>
        </p:txBody>
      </p:sp>
      <p:pic>
        <p:nvPicPr>
          <p:cNvPr id="9" name="Picture 8">
            <a:extLst>
              <a:ext uri="{FF2B5EF4-FFF2-40B4-BE49-F238E27FC236}">
                <a16:creationId xmlns:a16="http://schemas.microsoft.com/office/drawing/2014/main" id="{BFAFF960-D214-424B-9A80-444561A95FA4}"/>
              </a:ext>
            </a:extLst>
          </p:cNvPr>
          <p:cNvPicPr>
            <a:picLocks noChangeAspect="1"/>
          </p:cNvPicPr>
          <p:nvPr/>
        </p:nvPicPr>
        <p:blipFill>
          <a:blip r:embed="rId4"/>
          <a:stretch>
            <a:fillRect/>
          </a:stretch>
        </p:blipFill>
        <p:spPr>
          <a:xfrm>
            <a:off x="8472669" y="5389899"/>
            <a:ext cx="1199635" cy="1199635"/>
          </a:xfrm>
          <a:prstGeom prst="rect">
            <a:avLst/>
          </a:prstGeom>
        </p:spPr>
      </p:pic>
      <p:sp>
        <p:nvSpPr>
          <p:cNvPr id="26" name="TextBox 25">
            <a:extLst>
              <a:ext uri="{FF2B5EF4-FFF2-40B4-BE49-F238E27FC236}">
                <a16:creationId xmlns:a16="http://schemas.microsoft.com/office/drawing/2014/main" id="{586A4029-EDEA-5A48-B2A8-D7AEF93B0A17}"/>
              </a:ext>
            </a:extLst>
          </p:cNvPr>
          <p:cNvSpPr txBox="1"/>
          <p:nvPr/>
        </p:nvSpPr>
        <p:spPr>
          <a:xfrm>
            <a:off x="6121111" y="5604371"/>
            <a:ext cx="235155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Scan the QR code to access a short video on how to use your flashcards more effectively.</a:t>
            </a:r>
          </a:p>
        </p:txBody>
      </p:sp>
      <p:sp>
        <p:nvSpPr>
          <p:cNvPr id="10" name="TextBox 9">
            <a:extLst>
              <a:ext uri="{FF2B5EF4-FFF2-40B4-BE49-F238E27FC236}">
                <a16:creationId xmlns:a16="http://schemas.microsoft.com/office/drawing/2014/main" id="{41AE270D-51FB-4E40-BD10-65C429CF3520}"/>
              </a:ext>
            </a:extLst>
          </p:cNvPr>
          <p:cNvSpPr txBox="1"/>
          <p:nvPr/>
        </p:nvSpPr>
        <p:spPr>
          <a:xfrm>
            <a:off x="6300218" y="879676"/>
            <a:ext cx="31011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Flash Cards</a:t>
            </a:r>
          </a:p>
        </p:txBody>
      </p:sp>
      <p:sp>
        <p:nvSpPr>
          <p:cNvPr id="11" name="TextBox 10">
            <a:extLst>
              <a:ext uri="{FF2B5EF4-FFF2-40B4-BE49-F238E27FC236}">
                <a16:creationId xmlns:a16="http://schemas.microsoft.com/office/drawing/2014/main" id="{0396C9BE-C8AE-CF4E-8191-FAD12EEB6386}"/>
              </a:ext>
            </a:extLst>
          </p:cNvPr>
          <p:cNvSpPr txBox="1"/>
          <p:nvPr/>
        </p:nvSpPr>
        <p:spPr>
          <a:xfrm>
            <a:off x="6288649" y="1743233"/>
            <a:ext cx="3383655" cy="393037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choose to make flashcards to help you revise, don’t forget our top tips.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one side of the card, write the question clearly</a:t>
            </a: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the other side of the card, write the answer you want to remember</a:t>
            </a: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put one question on each flashcard</a:t>
            </a: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yourself regularly, until you can't get the answers wrong</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7" name="Table 26">
            <a:extLst>
              <a:ext uri="{FF2B5EF4-FFF2-40B4-BE49-F238E27FC236}">
                <a16:creationId xmlns:a16="http://schemas.microsoft.com/office/drawing/2014/main" id="{BEAB2049-43AF-4641-8E3C-65C3982420A4}"/>
              </a:ext>
            </a:extLst>
          </p:cNvPr>
          <p:cNvGraphicFramePr>
            <a:graphicFrameLocks noGrp="1"/>
          </p:cNvGraphicFramePr>
          <p:nvPr/>
        </p:nvGraphicFramePr>
        <p:xfrm>
          <a:off x="27706" y="168054"/>
          <a:ext cx="8946665" cy="403006"/>
        </p:xfrm>
        <a:graphic>
          <a:graphicData uri="http://schemas.openxmlformats.org/drawingml/2006/table">
            <a:tbl>
              <a:tblPr firstRow="1" bandRow="1">
                <a:tableStyleId>{5C22544A-7EE6-4342-B048-85BDC9FD1C3A}</a:tableStyleId>
              </a:tblPr>
              <a:tblGrid>
                <a:gridCol w="7642406">
                  <a:extLst>
                    <a:ext uri="{9D8B030D-6E8A-4147-A177-3AD203B41FA5}">
                      <a16:colId xmlns:a16="http://schemas.microsoft.com/office/drawing/2014/main" val="2728078994"/>
                    </a:ext>
                  </a:extLst>
                </a:gridCol>
                <a:gridCol w="1304259">
                  <a:extLst>
                    <a:ext uri="{9D8B030D-6E8A-4147-A177-3AD203B41FA5}">
                      <a16:colId xmlns:a16="http://schemas.microsoft.com/office/drawing/2014/main" val="514512078"/>
                    </a:ext>
                  </a:extLst>
                </a:gridCol>
              </a:tblGrid>
              <a:tr h="403006">
                <a:tc>
                  <a:txBody>
                    <a:bodyPr/>
                    <a:lstStyle/>
                    <a:p>
                      <a:pPr algn="ctr"/>
                      <a:r>
                        <a:rPr lang="en-GB" b="0" dirty="0">
                          <a:latin typeface="Arial" panose="020B0604020202020204" pitchFamily="34" charset="0"/>
                          <a:cs typeface="Arial" panose="020B0604020202020204" pitchFamily="34" charset="0"/>
                        </a:rPr>
                        <a:t>Revision Strategies</a:t>
                      </a:r>
                    </a:p>
                  </a:txBody>
                  <a:tcPr anchor="ctr">
                    <a:solidFill>
                      <a:schemeClr val="accent1">
                        <a:lumMod val="75000"/>
                      </a:schemeClr>
                    </a:solidFill>
                  </a:tcPr>
                </a:tc>
                <a:tc>
                  <a:txBody>
                    <a:bodyPr/>
                    <a:lstStyle/>
                    <a:p>
                      <a:pPr algn="ctr"/>
                      <a:r>
                        <a:rPr lang="en-GB" b="0">
                          <a:latin typeface="Arial" panose="020B0604020202020204" pitchFamily="34" charset="0"/>
                          <a:cs typeface="Arial" panose="020B0604020202020204" pitchFamily="34" charset="0"/>
                        </a:rPr>
                        <a:t>Term 1</a:t>
                      </a:r>
                      <a:endParaRPr lang="en-GB" b="0" dirty="0">
                        <a:latin typeface="Arial" panose="020B0604020202020204" pitchFamily="34" charset="0"/>
                        <a:cs typeface="Arial" panose="020B0604020202020204" pitchFamily="34" charset="0"/>
                      </a:endParaRPr>
                    </a:p>
                  </a:txBody>
                  <a:tcPr anchor="ctr">
                    <a:solidFill>
                      <a:schemeClr val="accent1">
                        <a:lumMod val="75000"/>
                      </a:schemeClr>
                    </a:solidFill>
                  </a:tcPr>
                </a:tc>
                <a:extLst>
                  <a:ext uri="{0D108BD9-81ED-4DB2-BD59-A6C34878D82A}">
                    <a16:rowId xmlns:a16="http://schemas.microsoft.com/office/drawing/2014/main" val="1193082482"/>
                  </a:ext>
                </a:extLst>
              </a:tr>
            </a:tbl>
          </a:graphicData>
        </a:graphic>
      </p:graphicFrame>
      <p:pic>
        <p:nvPicPr>
          <p:cNvPr id="29" name="Google Shape;464;p56">
            <a:extLst>
              <a:ext uri="{FF2B5EF4-FFF2-40B4-BE49-F238E27FC236}">
                <a16:creationId xmlns:a16="http://schemas.microsoft.com/office/drawing/2014/main" id="{1826B5C7-CF6B-46B4-A394-498F3DC47610}"/>
              </a:ext>
            </a:extLst>
          </p:cNvPr>
          <p:cNvPicPr preferRelativeResize="0"/>
          <p:nvPr/>
        </p:nvPicPr>
        <p:blipFill>
          <a:blip r:embed="rId5">
            <a:alphaModFix/>
          </a:blip>
          <a:stretch>
            <a:fillRect/>
          </a:stretch>
        </p:blipFill>
        <p:spPr>
          <a:xfrm>
            <a:off x="9186692" y="37561"/>
            <a:ext cx="518080" cy="547425"/>
          </a:xfrm>
          <a:prstGeom prst="rect">
            <a:avLst/>
          </a:prstGeom>
          <a:noFill/>
          <a:ln>
            <a:noFill/>
          </a:ln>
        </p:spPr>
      </p:pic>
    </p:spTree>
    <p:extLst>
      <p:ext uri="{BB962C8B-B14F-4D97-AF65-F5344CB8AC3E}">
        <p14:creationId xmlns:p14="http://schemas.microsoft.com/office/powerpoint/2010/main" val="116833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D7F8702-C5D0-4EEC-B669-8FDF19E4521D}"/>
              </a:ext>
            </a:extLst>
          </p:cNvPr>
          <p:cNvGrpSpPr/>
          <p:nvPr/>
        </p:nvGrpSpPr>
        <p:grpSpPr>
          <a:xfrm>
            <a:off x="352863" y="126612"/>
            <a:ext cx="9155468" cy="6611817"/>
            <a:chOff x="1157067" y="797683"/>
            <a:chExt cx="6845537" cy="4703882"/>
          </a:xfrm>
        </p:grpSpPr>
        <p:pic>
          <p:nvPicPr>
            <p:cNvPr id="13" name="Picture 12">
              <a:extLst>
                <a:ext uri="{FF2B5EF4-FFF2-40B4-BE49-F238E27FC236}">
                  <a16:creationId xmlns:a16="http://schemas.microsoft.com/office/drawing/2014/main" id="{8FF1FAAA-9BB1-427C-B736-1F49CACEEDCD}"/>
                </a:ext>
              </a:extLst>
            </p:cNvPr>
            <p:cNvPicPr>
              <a:picLocks noChangeAspect="1"/>
            </p:cNvPicPr>
            <p:nvPr/>
          </p:nvPicPr>
          <p:blipFill rotWithShape="1">
            <a:blip r:embed="rId2"/>
            <a:srcRect r="33753"/>
            <a:stretch/>
          </p:blipFill>
          <p:spPr>
            <a:xfrm>
              <a:off x="1157067" y="1243890"/>
              <a:ext cx="6845537" cy="4257675"/>
            </a:xfrm>
            <a:prstGeom prst="rect">
              <a:avLst/>
            </a:prstGeom>
          </p:spPr>
        </p:pic>
        <p:pic>
          <p:nvPicPr>
            <p:cNvPr id="14" name="Picture 13">
              <a:extLst>
                <a:ext uri="{FF2B5EF4-FFF2-40B4-BE49-F238E27FC236}">
                  <a16:creationId xmlns:a16="http://schemas.microsoft.com/office/drawing/2014/main" id="{680271F9-C51E-491F-83FA-74540C39F51E}"/>
                </a:ext>
              </a:extLst>
            </p:cNvPr>
            <p:cNvPicPr>
              <a:picLocks noChangeAspect="1"/>
            </p:cNvPicPr>
            <p:nvPr/>
          </p:nvPicPr>
          <p:blipFill>
            <a:blip r:embed="rId3"/>
            <a:stretch>
              <a:fillRect/>
            </a:stretch>
          </p:blipFill>
          <p:spPr>
            <a:xfrm>
              <a:off x="1171136" y="797683"/>
              <a:ext cx="6439486" cy="333844"/>
            </a:xfrm>
            <a:prstGeom prst="rect">
              <a:avLst/>
            </a:prstGeom>
          </p:spPr>
        </p:pic>
      </p:grpSp>
      <p:sp>
        <p:nvSpPr>
          <p:cNvPr id="9" name="Rectangle 8">
            <a:extLst>
              <a:ext uri="{FF2B5EF4-FFF2-40B4-BE49-F238E27FC236}">
                <a16:creationId xmlns:a16="http://schemas.microsoft.com/office/drawing/2014/main" id="{71EFC515-B3F1-4A49-BE9D-0ECC6726FDC8}"/>
              </a:ext>
            </a:extLst>
          </p:cNvPr>
          <p:cNvSpPr/>
          <p:nvPr/>
        </p:nvSpPr>
        <p:spPr>
          <a:xfrm>
            <a:off x="417949" y="1268715"/>
            <a:ext cx="1069450" cy="671081"/>
          </a:xfrm>
          <a:prstGeom prst="rect">
            <a:avLst/>
          </a:prstGeom>
        </p:spPr>
        <p:txBody>
          <a:bodyPr wrap="square">
            <a:spAutoFit/>
          </a:bodyPr>
          <a:lstStyle/>
          <a:p>
            <a:pPr>
              <a:lnSpc>
                <a:spcPct val="119000"/>
              </a:lnSpc>
              <a:spcAft>
                <a:spcPts val="800"/>
              </a:spcAft>
            </a:pPr>
            <a:r>
              <a:rPr lang="en-GB" sz="1600" kern="1400" dirty="0">
                <a:solidFill>
                  <a:srgbClr val="000000"/>
                </a:solidFill>
                <a:latin typeface="Arial" panose="020B0604020202020204" pitchFamily="34" charset="0"/>
                <a:cs typeface="Arial" panose="020B0604020202020204" pitchFamily="34" charset="0"/>
              </a:rPr>
              <a:t> </a:t>
            </a:r>
            <a:endParaRPr lang="en-GB" sz="10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GB" sz="1000" kern="1400" dirty="0">
                <a:solidFill>
                  <a:srgbClr val="000000"/>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325F3BC3-8AA3-4F03-8745-82E459D56B1B}"/>
              </a:ext>
            </a:extLst>
          </p:cNvPr>
          <p:cNvSpPr/>
          <p:nvPr/>
        </p:nvSpPr>
        <p:spPr>
          <a:xfrm>
            <a:off x="351538" y="149291"/>
            <a:ext cx="1703758" cy="421975"/>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panose="020B0604020202020204" pitchFamily="34" charset="0"/>
                <a:cs typeface="Arial" panose="020B0604020202020204" pitchFamily="34" charset="0"/>
              </a:rPr>
              <a:t>CS</a:t>
            </a:r>
            <a:endParaRPr lang="en-GB" sz="1000" kern="1400" dirty="0">
              <a:solidFill>
                <a:srgbClr val="00000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4549639-03A7-4102-A418-8F6D00B09DD7}"/>
              </a:ext>
            </a:extLst>
          </p:cNvPr>
          <p:cNvSpPr/>
          <p:nvPr/>
        </p:nvSpPr>
        <p:spPr>
          <a:xfrm>
            <a:off x="2009205" y="137650"/>
            <a:ext cx="4788190" cy="682046"/>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panose="020B0604020202020204" pitchFamily="34" charset="0"/>
                <a:cs typeface="Arial" panose="020B0604020202020204" pitchFamily="34" charset="0"/>
              </a:rPr>
              <a:t>Cyber Security</a:t>
            </a:r>
            <a:endParaRPr lang="en-GB" sz="12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GB" sz="1000" kern="1400" dirty="0">
                <a:solidFill>
                  <a:srgbClr val="000000"/>
                </a:solidFill>
                <a:latin typeface="Arial" panose="020B0604020202020204" pitchFamily="34" charset="0"/>
                <a:cs typeface="Arial" panose="020B0604020202020204" pitchFamily="34" charset="0"/>
              </a:rPr>
              <a:t> </a:t>
            </a:r>
          </a:p>
        </p:txBody>
      </p:sp>
      <p:sp>
        <p:nvSpPr>
          <p:cNvPr id="26" name="Rectangle 25">
            <a:extLst>
              <a:ext uri="{FF2B5EF4-FFF2-40B4-BE49-F238E27FC236}">
                <a16:creationId xmlns:a16="http://schemas.microsoft.com/office/drawing/2014/main" id="{44F2476E-83DD-498D-AF9F-D294B95184EE}"/>
              </a:ext>
            </a:extLst>
          </p:cNvPr>
          <p:cNvSpPr/>
          <p:nvPr/>
        </p:nvSpPr>
        <p:spPr>
          <a:xfrm>
            <a:off x="6843489" y="140219"/>
            <a:ext cx="964129" cy="421975"/>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panose="020B0604020202020204" pitchFamily="34" charset="0"/>
                <a:cs typeface="Arial" panose="020B0604020202020204" pitchFamily="34" charset="0"/>
              </a:rPr>
              <a:t>Year 9 </a:t>
            </a:r>
            <a:endParaRPr lang="en-GB" sz="1000" kern="1400" dirty="0">
              <a:solidFill>
                <a:srgbClr val="00000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A11E54A8-6827-44A6-B86E-1762044BFFF8}"/>
              </a:ext>
            </a:extLst>
          </p:cNvPr>
          <p:cNvSpPr/>
          <p:nvPr/>
        </p:nvSpPr>
        <p:spPr>
          <a:xfrm>
            <a:off x="7807617" y="120916"/>
            <a:ext cx="1176462" cy="421975"/>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panose="020B0604020202020204" pitchFamily="34" charset="0"/>
                <a:cs typeface="Arial" panose="020B0604020202020204" pitchFamily="34" charset="0"/>
              </a:rPr>
              <a:t>Term 1</a:t>
            </a:r>
            <a:endParaRPr lang="en-GB" sz="1000" kern="1400" dirty="0">
              <a:solidFill>
                <a:srgbClr val="000000"/>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65893EC3-E1D7-49D1-AEC9-98ED40EF39E2}"/>
              </a:ext>
            </a:extLst>
          </p:cNvPr>
          <p:cNvPicPr>
            <a:picLocks noChangeAspect="1"/>
          </p:cNvPicPr>
          <p:nvPr/>
        </p:nvPicPr>
        <p:blipFill>
          <a:blip r:embed="rId4"/>
          <a:stretch>
            <a:fillRect/>
          </a:stretch>
        </p:blipFill>
        <p:spPr>
          <a:xfrm>
            <a:off x="8961883" y="134021"/>
            <a:ext cx="520329" cy="527556"/>
          </a:xfrm>
          <a:prstGeom prst="rect">
            <a:avLst/>
          </a:prstGeom>
        </p:spPr>
      </p:pic>
      <p:sp>
        <p:nvSpPr>
          <p:cNvPr id="8" name="TextBox 7">
            <a:extLst>
              <a:ext uri="{FF2B5EF4-FFF2-40B4-BE49-F238E27FC236}">
                <a16:creationId xmlns:a16="http://schemas.microsoft.com/office/drawing/2014/main" id="{07F9D3E6-5403-4D4D-8BD6-31F075D98A75}"/>
              </a:ext>
            </a:extLst>
          </p:cNvPr>
          <p:cNvSpPr txBox="1"/>
          <p:nvPr/>
        </p:nvSpPr>
        <p:spPr>
          <a:xfrm>
            <a:off x="4974619" y="1094129"/>
            <a:ext cx="4507593" cy="369332"/>
          </a:xfrm>
          <a:prstGeom prst="rect">
            <a:avLst/>
          </a:prstGeom>
          <a:noFill/>
        </p:spPr>
        <p:txBody>
          <a:bodyPr wrap="square" lIns="91440" tIns="45720" rIns="91440" bIns="45720" rtlCol="0" anchor="t">
            <a:spAutoFit/>
          </a:bodyPr>
          <a:lstStyle/>
          <a:p>
            <a:pPr>
              <a:spcAft>
                <a:spcPts val="600"/>
              </a:spcAft>
            </a:pPr>
            <a:endParaRPr lang="en-GB" dirty="0">
              <a:solidFill>
                <a:prstClr val="black"/>
              </a:solidFill>
              <a:latin typeface="Calibri" panose="020F0502020204030204"/>
            </a:endParaRPr>
          </a:p>
        </p:txBody>
      </p:sp>
      <p:sp>
        <p:nvSpPr>
          <p:cNvPr id="28" name="TextBox 27">
            <a:extLst>
              <a:ext uri="{FF2B5EF4-FFF2-40B4-BE49-F238E27FC236}">
                <a16:creationId xmlns:a16="http://schemas.microsoft.com/office/drawing/2014/main" id="{B126B6F1-732D-4FA9-BD1B-D8D64C9EF23E}"/>
              </a:ext>
            </a:extLst>
          </p:cNvPr>
          <p:cNvSpPr txBox="1"/>
          <p:nvPr/>
        </p:nvSpPr>
        <p:spPr>
          <a:xfrm>
            <a:off x="371679" y="4166522"/>
            <a:ext cx="4513434" cy="276999"/>
          </a:xfrm>
          <a:prstGeom prst="rect">
            <a:avLst/>
          </a:prstGeom>
          <a:noFill/>
        </p:spPr>
        <p:txBody>
          <a:bodyPr wrap="square" rtlCol="0">
            <a:spAutoFit/>
          </a:bodyPr>
          <a:lstStyle/>
          <a:p>
            <a:pPr>
              <a:spcAft>
                <a:spcPts val="600"/>
              </a:spcAft>
            </a:pPr>
            <a:endParaRPr lang="en-GB" sz="12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430159" y="1105544"/>
            <a:ext cx="4467164" cy="3185487"/>
          </a:xfrm>
          <a:prstGeom prst="rect">
            <a:avLst/>
          </a:prstGeom>
          <a:noFill/>
        </p:spPr>
        <p:txBody>
          <a:bodyPr wrap="square" rtlCol="0">
            <a:spAutoFit/>
          </a:bodyPr>
          <a:lstStyle/>
          <a:p>
            <a:r>
              <a:rPr lang="en-GB" sz="1300" b="1" dirty="0">
                <a:solidFill>
                  <a:prstClr val="black"/>
                </a:solidFill>
                <a:latin typeface="Calibri" panose="020F0502020204030204"/>
              </a:rPr>
              <a:t>Cyber security </a:t>
            </a:r>
            <a:r>
              <a:rPr lang="en-GB" sz="1300" dirty="0">
                <a:solidFill>
                  <a:prstClr val="black"/>
                </a:solidFill>
                <a:latin typeface="Calibri" panose="020F0502020204030204"/>
              </a:rPr>
              <a:t>-  to protect systems, networks, programs, devices and data from </a:t>
            </a:r>
            <a:r>
              <a:rPr lang="en-GB" sz="1300" b="1" dirty="0">
                <a:solidFill>
                  <a:prstClr val="black"/>
                </a:solidFill>
                <a:latin typeface="Calibri" panose="020F0502020204030204"/>
              </a:rPr>
              <a:t>cyber</a:t>
            </a:r>
            <a:r>
              <a:rPr lang="en-GB" sz="1300" dirty="0">
                <a:solidFill>
                  <a:prstClr val="black"/>
                </a:solidFill>
                <a:latin typeface="Calibri" panose="020F0502020204030204"/>
              </a:rPr>
              <a:t> attacks.</a:t>
            </a:r>
          </a:p>
          <a:p>
            <a:r>
              <a:rPr lang="en-GB" sz="1300" b="1" dirty="0">
                <a:solidFill>
                  <a:prstClr val="black"/>
                </a:solidFill>
                <a:latin typeface="Calibri" panose="020F0502020204030204"/>
              </a:rPr>
              <a:t>Data</a:t>
            </a:r>
            <a:r>
              <a:rPr lang="en-GB" sz="1300" dirty="0">
                <a:solidFill>
                  <a:prstClr val="black"/>
                </a:solidFill>
                <a:latin typeface="Calibri" panose="020F0502020204030204"/>
              </a:rPr>
              <a:t> – is facts and figures/information</a:t>
            </a:r>
          </a:p>
          <a:p>
            <a:r>
              <a:rPr lang="en-GB" sz="1300" b="1" dirty="0">
                <a:solidFill>
                  <a:prstClr val="black"/>
                </a:solidFill>
                <a:latin typeface="Calibri" panose="020F0502020204030204"/>
              </a:rPr>
              <a:t>Customer</a:t>
            </a:r>
            <a:r>
              <a:rPr lang="en-GB" sz="1300" dirty="0">
                <a:solidFill>
                  <a:prstClr val="black"/>
                </a:solidFill>
                <a:latin typeface="Calibri" panose="020F0502020204030204"/>
              </a:rPr>
              <a:t> – a person who buys goods or services.</a:t>
            </a:r>
          </a:p>
          <a:p>
            <a:r>
              <a:rPr lang="en-GB" sz="1300" b="1" dirty="0">
                <a:solidFill>
                  <a:prstClr val="black"/>
                </a:solidFill>
                <a:latin typeface="Calibri" panose="020F0502020204030204"/>
              </a:rPr>
              <a:t>Privacy policy </a:t>
            </a:r>
            <a:r>
              <a:rPr lang="en-GB" sz="1300" dirty="0">
                <a:solidFill>
                  <a:prstClr val="black"/>
                </a:solidFill>
                <a:latin typeface="Calibri" panose="020F0502020204030204"/>
              </a:rPr>
              <a:t>- The types of information collected by the website or app </a:t>
            </a:r>
          </a:p>
          <a:p>
            <a:r>
              <a:rPr lang="en-GB" sz="1300" b="1" dirty="0">
                <a:solidFill>
                  <a:prstClr val="black"/>
                </a:solidFill>
                <a:latin typeface="Calibri" panose="020F0502020204030204"/>
              </a:rPr>
              <a:t>Data theft </a:t>
            </a:r>
            <a:r>
              <a:rPr lang="en-GB" sz="1300" dirty="0">
                <a:solidFill>
                  <a:prstClr val="black"/>
                </a:solidFill>
                <a:latin typeface="Calibri" panose="020F0502020204030204"/>
              </a:rPr>
              <a:t>- is the act of stealing information stored on corporate databases, devices, and servers</a:t>
            </a:r>
          </a:p>
          <a:p>
            <a:r>
              <a:rPr lang="en-GB" sz="1300" b="1" dirty="0">
                <a:solidFill>
                  <a:prstClr val="black"/>
                </a:solidFill>
                <a:latin typeface="Calibri" panose="020F0502020204030204"/>
              </a:rPr>
              <a:t>Why is customer data valuable to businesses </a:t>
            </a:r>
            <a:r>
              <a:rPr lang="en-GB" sz="1300" dirty="0">
                <a:solidFill>
                  <a:prstClr val="black"/>
                </a:solidFill>
                <a:latin typeface="Calibri" panose="020F0502020204030204"/>
              </a:rPr>
              <a:t>- Data can be used to help build a </a:t>
            </a:r>
            <a:r>
              <a:rPr lang="en-GB" sz="1300" b="1" dirty="0">
                <a:solidFill>
                  <a:prstClr val="black"/>
                </a:solidFill>
                <a:latin typeface="Calibri" panose="020F0502020204030204"/>
              </a:rPr>
              <a:t>profile</a:t>
            </a:r>
            <a:r>
              <a:rPr lang="en-GB" sz="1300" dirty="0">
                <a:solidFill>
                  <a:prstClr val="black"/>
                </a:solidFill>
                <a:latin typeface="Calibri" panose="020F0502020204030204"/>
              </a:rPr>
              <a:t> of the customer and therefore convert the data into information.</a:t>
            </a:r>
          </a:p>
          <a:p>
            <a:r>
              <a:rPr lang="en-GB" sz="1300" dirty="0">
                <a:solidFill>
                  <a:prstClr val="black"/>
                </a:solidFill>
                <a:latin typeface="Calibri" panose="020F0502020204030204"/>
              </a:rPr>
              <a:t>Internet bots - are automated programs that perform tasks repeatedly.</a:t>
            </a:r>
          </a:p>
          <a:p>
            <a:endParaRPr lang="en-GB" sz="1400" dirty="0">
              <a:solidFill>
                <a:prstClr val="black"/>
              </a:solidFill>
              <a:latin typeface="Calibri" panose="020F0502020204030204"/>
            </a:endParaRPr>
          </a:p>
          <a:p>
            <a:endParaRPr lang="en-GB" dirty="0">
              <a:solidFill>
                <a:prstClr val="black"/>
              </a:solidFill>
              <a:latin typeface="Calibri" panose="020F0502020204030204"/>
            </a:endParaRPr>
          </a:p>
        </p:txBody>
      </p:sp>
      <p:sp>
        <p:nvSpPr>
          <p:cNvPr id="15" name="TextBox 14"/>
          <p:cNvSpPr txBox="1"/>
          <p:nvPr/>
        </p:nvSpPr>
        <p:spPr>
          <a:xfrm>
            <a:off x="4969245" y="1094130"/>
            <a:ext cx="4467164" cy="3170099"/>
          </a:xfrm>
          <a:prstGeom prst="rect">
            <a:avLst/>
          </a:prstGeom>
          <a:noFill/>
        </p:spPr>
        <p:txBody>
          <a:bodyPr wrap="square" rtlCol="0">
            <a:spAutoFit/>
          </a:bodyPr>
          <a:lstStyle/>
          <a:p>
            <a:r>
              <a:rPr lang="en-GB" sz="1200" b="1" dirty="0">
                <a:solidFill>
                  <a:prstClr val="black"/>
                </a:solidFill>
                <a:latin typeface="Calibri" panose="020F0502020204030204"/>
              </a:rPr>
              <a:t>Social engineering -  </a:t>
            </a:r>
            <a:r>
              <a:rPr lang="en-GB" sz="1200" dirty="0">
                <a:solidFill>
                  <a:prstClr val="black"/>
                </a:solidFill>
                <a:latin typeface="Calibri" panose="020F0502020204030204"/>
              </a:rPr>
              <a:t>is a set of methods used by cybercriminals to deceive individuals into handing over information that they can use for fraudulent purposes.</a:t>
            </a:r>
          </a:p>
          <a:p>
            <a:r>
              <a:rPr lang="en-GB" sz="1200" b="1" dirty="0">
                <a:solidFill>
                  <a:prstClr val="black"/>
                </a:solidFill>
                <a:latin typeface="Calibri" panose="020F0502020204030204"/>
              </a:rPr>
              <a:t>Shouldering</a:t>
            </a:r>
            <a:r>
              <a:rPr lang="en-GB" sz="1200" dirty="0">
                <a:solidFill>
                  <a:prstClr val="black"/>
                </a:solidFill>
                <a:latin typeface="Calibri" panose="020F0502020204030204"/>
              </a:rPr>
              <a:t> -  (also known as </a:t>
            </a:r>
            <a:r>
              <a:rPr lang="en-GB" sz="1200" b="1" dirty="0">
                <a:solidFill>
                  <a:prstClr val="black"/>
                </a:solidFill>
                <a:latin typeface="Calibri" panose="020F0502020204030204"/>
              </a:rPr>
              <a:t>shoulder surfing</a:t>
            </a:r>
            <a:r>
              <a:rPr lang="en-GB" sz="1200" dirty="0">
                <a:solidFill>
                  <a:prstClr val="black"/>
                </a:solidFill>
                <a:latin typeface="Calibri" panose="020F0502020204030204"/>
              </a:rPr>
              <a:t>) is an attack designed to steal a victim's password or other sensitive data.</a:t>
            </a:r>
          </a:p>
          <a:p>
            <a:r>
              <a:rPr lang="en-GB" sz="1200" b="1" dirty="0">
                <a:solidFill>
                  <a:prstClr val="black"/>
                </a:solidFill>
                <a:latin typeface="Calibri" panose="020F0502020204030204"/>
              </a:rPr>
              <a:t>Name generator attacks </a:t>
            </a:r>
            <a:r>
              <a:rPr lang="en-GB" sz="1200" dirty="0">
                <a:solidFill>
                  <a:prstClr val="black"/>
                </a:solidFill>
                <a:latin typeface="Calibri" panose="020F0502020204030204"/>
              </a:rPr>
              <a:t>- These are attacks in which the victim is asked in an app or a social media post to combine a few pieces of information or complete a short quiz to produce a name</a:t>
            </a:r>
          </a:p>
          <a:p>
            <a:r>
              <a:rPr lang="en-GB" sz="1200" b="1" dirty="0">
                <a:solidFill>
                  <a:prstClr val="black"/>
                </a:solidFill>
                <a:latin typeface="Calibri" panose="020F0502020204030204"/>
              </a:rPr>
              <a:t>Phishing</a:t>
            </a:r>
            <a:r>
              <a:rPr lang="en-GB" sz="1200" dirty="0">
                <a:solidFill>
                  <a:prstClr val="black"/>
                </a:solidFill>
                <a:latin typeface="Calibri" panose="020F0502020204030204"/>
              </a:rPr>
              <a:t> - A </a:t>
            </a:r>
            <a:r>
              <a:rPr lang="en-GB" sz="1200" b="1" dirty="0">
                <a:solidFill>
                  <a:prstClr val="black"/>
                </a:solidFill>
                <a:latin typeface="Calibri" panose="020F0502020204030204"/>
              </a:rPr>
              <a:t>phishing attack</a:t>
            </a:r>
            <a:r>
              <a:rPr lang="en-GB" sz="1200" dirty="0">
                <a:solidFill>
                  <a:prstClr val="black"/>
                </a:solidFill>
                <a:latin typeface="Calibri" panose="020F0502020204030204"/>
              </a:rPr>
              <a:t> is an attack in which the victim receives an email disguised to look as if it has come from a reputable source, in order to trick them into giving up valuable data.</a:t>
            </a:r>
          </a:p>
          <a:p>
            <a:r>
              <a:rPr lang="en-GB" sz="1200" b="1" dirty="0">
                <a:solidFill>
                  <a:prstClr val="black"/>
                </a:solidFill>
                <a:latin typeface="Calibri" panose="020F0502020204030204"/>
              </a:rPr>
              <a:t>Blagging</a:t>
            </a:r>
            <a:r>
              <a:rPr lang="en-GB" sz="1200" dirty="0">
                <a:solidFill>
                  <a:prstClr val="black"/>
                </a:solidFill>
                <a:latin typeface="Calibri" panose="020F0502020204030204"/>
              </a:rPr>
              <a:t> - (also known as</a:t>
            </a:r>
            <a:r>
              <a:rPr lang="en-GB" sz="1200" i="1" dirty="0">
                <a:solidFill>
                  <a:prstClr val="black"/>
                </a:solidFill>
                <a:latin typeface="Calibri" panose="020F0502020204030204"/>
              </a:rPr>
              <a:t> </a:t>
            </a:r>
            <a:r>
              <a:rPr lang="en-GB" sz="1200" b="1" dirty="0">
                <a:solidFill>
                  <a:prstClr val="black"/>
                </a:solidFill>
                <a:latin typeface="Calibri" panose="020F0502020204030204"/>
              </a:rPr>
              <a:t>pretexting</a:t>
            </a:r>
            <a:r>
              <a:rPr lang="en-GB" sz="1200" dirty="0">
                <a:solidFill>
                  <a:prstClr val="black"/>
                </a:solidFill>
                <a:latin typeface="Calibri" panose="020F0502020204030204"/>
              </a:rPr>
              <a:t>) is an attack in which the perpetrator invents a scenario in order to convince the victim to give them data or money. </a:t>
            </a:r>
          </a:p>
          <a:p>
            <a:endParaRPr lang="en-GB" sz="1400" dirty="0">
              <a:solidFill>
                <a:prstClr val="black"/>
              </a:solidFill>
              <a:latin typeface="Calibri" panose="020F0502020204030204"/>
            </a:endParaRPr>
          </a:p>
          <a:p>
            <a:endParaRPr lang="en-GB" dirty="0">
              <a:solidFill>
                <a:prstClr val="black"/>
              </a:solidFill>
              <a:latin typeface="Calibri" panose="020F0502020204030204"/>
            </a:endParaRPr>
          </a:p>
        </p:txBody>
      </p:sp>
      <p:sp>
        <p:nvSpPr>
          <p:cNvPr id="17" name="TextBox 16"/>
          <p:cNvSpPr txBox="1"/>
          <p:nvPr/>
        </p:nvSpPr>
        <p:spPr>
          <a:xfrm>
            <a:off x="453910" y="4083240"/>
            <a:ext cx="4467164" cy="3367076"/>
          </a:xfrm>
          <a:prstGeom prst="rect">
            <a:avLst/>
          </a:prstGeom>
          <a:noFill/>
        </p:spPr>
        <p:txBody>
          <a:bodyPr wrap="square" rtlCol="0">
            <a:spAutoFit/>
          </a:bodyPr>
          <a:lstStyle/>
          <a:p>
            <a:r>
              <a:rPr lang="en-GB" sz="1120" b="1" dirty="0">
                <a:solidFill>
                  <a:prstClr val="black"/>
                </a:solidFill>
                <a:latin typeface="Calibri" panose="020F0502020204030204"/>
              </a:rPr>
              <a:t>Hacking - </a:t>
            </a:r>
            <a:r>
              <a:rPr lang="en-GB" sz="1120" dirty="0">
                <a:solidFill>
                  <a:prstClr val="black"/>
                </a:solidFill>
                <a:latin typeface="Calibri" panose="020F0502020204030204"/>
              </a:rPr>
              <a:t>Gaining unauthorised access to or control of a computer system</a:t>
            </a:r>
          </a:p>
          <a:p>
            <a:r>
              <a:rPr lang="en-GB" sz="1120" b="1" dirty="0">
                <a:solidFill>
                  <a:prstClr val="black"/>
                </a:solidFill>
                <a:latin typeface="Calibri" panose="020F0502020204030204"/>
              </a:rPr>
              <a:t>Ethical hacking </a:t>
            </a:r>
            <a:r>
              <a:rPr lang="en-GB" sz="1120" dirty="0">
                <a:solidFill>
                  <a:prstClr val="black"/>
                </a:solidFill>
                <a:latin typeface="Calibri" panose="020F0502020204030204"/>
              </a:rPr>
              <a:t>- is the exploitation of an IT system with the permission of its owner to determine its vulnerabilities and weak points</a:t>
            </a:r>
          </a:p>
          <a:p>
            <a:r>
              <a:rPr lang="en-GB" sz="1120" b="1" dirty="0">
                <a:solidFill>
                  <a:prstClr val="black"/>
                </a:solidFill>
                <a:latin typeface="Calibri" panose="020F0502020204030204"/>
              </a:rPr>
              <a:t>Hacktivists</a:t>
            </a:r>
            <a:r>
              <a:rPr lang="en-GB" sz="1120" dirty="0">
                <a:solidFill>
                  <a:prstClr val="black"/>
                </a:solidFill>
                <a:latin typeface="Calibri" panose="020F0502020204030204"/>
              </a:rPr>
              <a:t> are rarely motivated by theft, but are more interested in creating disruption to cause public embarrassment or to promote a cause. </a:t>
            </a:r>
          </a:p>
          <a:p>
            <a:r>
              <a:rPr lang="en-GB" sz="1120" b="1" dirty="0">
                <a:solidFill>
                  <a:prstClr val="black"/>
                </a:solidFill>
                <a:latin typeface="Calibri" panose="020F0502020204030204"/>
              </a:rPr>
              <a:t>Script kiddies </a:t>
            </a:r>
            <a:r>
              <a:rPr lang="en-GB" sz="1120" dirty="0">
                <a:solidFill>
                  <a:prstClr val="black"/>
                </a:solidFill>
                <a:latin typeface="Calibri" panose="020F0502020204030204"/>
              </a:rPr>
              <a:t>- are hackers (not necessarily kids) who use tools downloaded from the internet that allow them to hack with little technical knowledge.</a:t>
            </a:r>
          </a:p>
          <a:p>
            <a:r>
              <a:rPr lang="en-GB" sz="1120" b="1" dirty="0">
                <a:solidFill>
                  <a:prstClr val="black"/>
                </a:solidFill>
                <a:latin typeface="Calibri" panose="020F0502020204030204"/>
              </a:rPr>
              <a:t>Denial of service attach (</a:t>
            </a:r>
            <a:r>
              <a:rPr lang="en-GB" sz="1120" b="1" dirty="0" err="1">
                <a:solidFill>
                  <a:prstClr val="black"/>
                </a:solidFill>
                <a:latin typeface="Calibri" panose="020F0502020204030204"/>
              </a:rPr>
              <a:t>DoS</a:t>
            </a:r>
            <a:r>
              <a:rPr lang="en-GB" sz="1120" dirty="0">
                <a:solidFill>
                  <a:prstClr val="black"/>
                </a:solidFill>
                <a:latin typeface="Calibri" panose="020F0502020204030204"/>
              </a:rPr>
              <a:t>) - This is a cyberattack in which the criminal makes a network resource unavailable to its intended users.</a:t>
            </a:r>
          </a:p>
          <a:p>
            <a:r>
              <a:rPr lang="en-GB" sz="1120" b="1" dirty="0">
                <a:solidFill>
                  <a:prstClr val="black"/>
                </a:solidFill>
                <a:latin typeface="Calibri" panose="020F0502020204030204"/>
              </a:rPr>
              <a:t>Distributed denial of service attack (</a:t>
            </a:r>
            <a:r>
              <a:rPr lang="en-GB" sz="1120" b="1" dirty="0" err="1">
                <a:solidFill>
                  <a:prstClr val="black"/>
                </a:solidFill>
                <a:latin typeface="Calibri" panose="020F0502020204030204"/>
              </a:rPr>
              <a:t>DDoS</a:t>
            </a:r>
            <a:r>
              <a:rPr lang="en-GB" sz="1120" b="1" dirty="0">
                <a:solidFill>
                  <a:prstClr val="black"/>
                </a:solidFill>
                <a:latin typeface="Calibri" panose="020F0502020204030204"/>
              </a:rPr>
              <a:t>) - </a:t>
            </a:r>
            <a:r>
              <a:rPr lang="en-GB" sz="1120" dirty="0">
                <a:solidFill>
                  <a:prstClr val="black"/>
                </a:solidFill>
                <a:latin typeface="Calibri" panose="020F0502020204030204"/>
              </a:rPr>
              <a:t>This uses the same concept as a </a:t>
            </a:r>
            <a:r>
              <a:rPr lang="en-GB" sz="1120" dirty="0" err="1">
                <a:solidFill>
                  <a:prstClr val="black"/>
                </a:solidFill>
                <a:latin typeface="Calibri" panose="020F0502020204030204"/>
              </a:rPr>
              <a:t>DoS</a:t>
            </a:r>
            <a:r>
              <a:rPr lang="en-GB" sz="1120" dirty="0">
                <a:solidFill>
                  <a:prstClr val="black"/>
                </a:solidFill>
                <a:latin typeface="Calibri" panose="020F0502020204030204"/>
              </a:rPr>
              <a:t> attack, but this time it is </a:t>
            </a:r>
            <a:r>
              <a:rPr lang="en-GB" sz="1120" b="1" dirty="0">
                <a:solidFill>
                  <a:prstClr val="black"/>
                </a:solidFill>
                <a:latin typeface="Calibri" panose="020F0502020204030204"/>
              </a:rPr>
              <a:t>multiple computers</a:t>
            </a:r>
            <a:r>
              <a:rPr lang="en-GB" sz="1120" dirty="0">
                <a:solidFill>
                  <a:prstClr val="black"/>
                </a:solidFill>
                <a:latin typeface="Calibri" panose="020F0502020204030204"/>
              </a:rPr>
              <a:t> making the attacks at the same time</a:t>
            </a:r>
          </a:p>
          <a:p>
            <a:endParaRPr lang="en-GB" sz="1200" dirty="0">
              <a:solidFill>
                <a:prstClr val="black"/>
              </a:solidFill>
              <a:latin typeface="Calibri" panose="020F0502020204030204"/>
            </a:endParaRPr>
          </a:p>
          <a:p>
            <a:endParaRPr lang="en-GB" sz="1200" dirty="0">
              <a:solidFill>
                <a:prstClr val="black"/>
              </a:solidFill>
              <a:latin typeface="Calibri" panose="020F0502020204030204"/>
            </a:endParaRPr>
          </a:p>
          <a:p>
            <a:endParaRPr lang="en-GB" sz="1400" dirty="0">
              <a:solidFill>
                <a:prstClr val="black"/>
              </a:solidFill>
              <a:latin typeface="Calibri" panose="020F0502020204030204"/>
            </a:endParaRPr>
          </a:p>
          <a:p>
            <a:endParaRPr lang="en-GB" dirty="0">
              <a:solidFill>
                <a:prstClr val="black"/>
              </a:solidFill>
              <a:latin typeface="Calibri" panose="020F0502020204030204"/>
            </a:endParaRPr>
          </a:p>
        </p:txBody>
      </p:sp>
      <p:sp>
        <p:nvSpPr>
          <p:cNvPr id="18" name="TextBox 17"/>
          <p:cNvSpPr txBox="1"/>
          <p:nvPr/>
        </p:nvSpPr>
        <p:spPr>
          <a:xfrm>
            <a:off x="4945159" y="4083240"/>
            <a:ext cx="4467164" cy="4247317"/>
          </a:xfrm>
          <a:prstGeom prst="rect">
            <a:avLst/>
          </a:prstGeom>
          <a:noFill/>
        </p:spPr>
        <p:txBody>
          <a:bodyPr wrap="square" rtlCol="0">
            <a:spAutoFit/>
          </a:bodyPr>
          <a:lstStyle/>
          <a:p>
            <a:r>
              <a:rPr lang="en-GB" sz="1100" b="1" dirty="0">
                <a:solidFill>
                  <a:prstClr val="black"/>
                </a:solidFill>
                <a:latin typeface="Calibri" panose="020F0502020204030204"/>
              </a:rPr>
              <a:t>Malware</a:t>
            </a:r>
            <a:r>
              <a:rPr lang="en-GB" sz="1100" dirty="0">
                <a:solidFill>
                  <a:prstClr val="black"/>
                </a:solidFill>
                <a:latin typeface="Calibri" panose="020F0502020204030204"/>
              </a:rPr>
              <a:t> - is software that is designed to gain access to your computer with malicious intent.</a:t>
            </a:r>
          </a:p>
          <a:p>
            <a:r>
              <a:rPr lang="en-GB" sz="1100" b="1" dirty="0">
                <a:solidFill>
                  <a:prstClr val="black"/>
                </a:solidFill>
                <a:latin typeface="Calibri" panose="020F0502020204030204"/>
              </a:rPr>
              <a:t>Viruses</a:t>
            </a:r>
            <a:r>
              <a:rPr lang="en-GB" sz="1100" dirty="0">
                <a:solidFill>
                  <a:prstClr val="black"/>
                </a:solidFill>
                <a:latin typeface="Calibri" panose="020F0502020204030204"/>
              </a:rPr>
              <a:t> - are a malicious form of </a:t>
            </a:r>
            <a:r>
              <a:rPr lang="en-GB" sz="1100" b="1" dirty="0">
                <a:solidFill>
                  <a:prstClr val="black"/>
                </a:solidFill>
                <a:latin typeface="Calibri" panose="020F0502020204030204"/>
              </a:rPr>
              <a:t>self-replicating</a:t>
            </a:r>
            <a:r>
              <a:rPr lang="en-GB" sz="1100" dirty="0">
                <a:solidFill>
                  <a:prstClr val="black"/>
                </a:solidFill>
                <a:latin typeface="Calibri" panose="020F0502020204030204"/>
              </a:rPr>
              <a:t> software.</a:t>
            </a:r>
          </a:p>
          <a:p>
            <a:r>
              <a:rPr lang="en-GB" sz="1100" b="1" dirty="0">
                <a:solidFill>
                  <a:prstClr val="black"/>
                </a:solidFill>
                <a:latin typeface="Calibri" panose="020F0502020204030204"/>
              </a:rPr>
              <a:t>Worms</a:t>
            </a:r>
            <a:r>
              <a:rPr lang="en-GB" sz="1100" dirty="0">
                <a:solidFill>
                  <a:prstClr val="black"/>
                </a:solidFill>
                <a:latin typeface="Calibri" panose="020F0502020204030204"/>
              </a:rPr>
              <a:t> - Worms replicate themselves but do not attach themselves to files as a virus does. Instead, worms spread through the network and use the system’s resources.</a:t>
            </a:r>
          </a:p>
          <a:p>
            <a:r>
              <a:rPr lang="en-GB" sz="1100" b="1" dirty="0">
                <a:solidFill>
                  <a:prstClr val="black"/>
                </a:solidFill>
                <a:latin typeface="Calibri" panose="020F0502020204030204"/>
              </a:rPr>
              <a:t>Ransomware</a:t>
            </a:r>
            <a:r>
              <a:rPr lang="en-GB" sz="1100" dirty="0">
                <a:solidFill>
                  <a:prstClr val="black"/>
                </a:solidFill>
                <a:latin typeface="Calibri" panose="020F0502020204030204"/>
              </a:rPr>
              <a:t> - locks a computer, encrypts files, and therefore prevents the user from being able to access the data.</a:t>
            </a:r>
          </a:p>
          <a:p>
            <a:r>
              <a:rPr lang="en-GB" sz="1100" b="1" dirty="0">
                <a:solidFill>
                  <a:prstClr val="black"/>
                </a:solidFill>
                <a:latin typeface="Calibri" panose="020F0502020204030204"/>
              </a:rPr>
              <a:t>Trojan</a:t>
            </a:r>
            <a:r>
              <a:rPr lang="en-GB" sz="1100" dirty="0">
                <a:solidFill>
                  <a:prstClr val="black"/>
                </a:solidFill>
                <a:latin typeface="Calibri" panose="020F0502020204030204"/>
              </a:rPr>
              <a:t> - is a piece of software that appears to perform a useful function (such as a game) but unbeknown to the user it also performs malicious actions.</a:t>
            </a:r>
          </a:p>
          <a:p>
            <a:r>
              <a:rPr lang="en-GB" sz="1100" b="1" dirty="0">
                <a:solidFill>
                  <a:prstClr val="black"/>
                </a:solidFill>
                <a:latin typeface="Calibri" panose="020F0502020204030204"/>
              </a:rPr>
              <a:t>Spyware</a:t>
            </a:r>
            <a:r>
              <a:rPr lang="en-GB" sz="1100" dirty="0">
                <a:solidFill>
                  <a:prstClr val="black"/>
                </a:solidFill>
                <a:latin typeface="Calibri" panose="020F0502020204030204"/>
              </a:rPr>
              <a:t> - is unwanted software that monitors and gathers information on a person and how they use their computer.</a:t>
            </a:r>
          </a:p>
          <a:p>
            <a:r>
              <a:rPr lang="en-GB" sz="1100" b="1" dirty="0">
                <a:solidFill>
                  <a:prstClr val="black"/>
                </a:solidFill>
                <a:latin typeface="Calibri" panose="020F0502020204030204"/>
              </a:rPr>
              <a:t>Adware</a:t>
            </a:r>
            <a:r>
              <a:rPr lang="en-GB" sz="1100" dirty="0">
                <a:solidFill>
                  <a:prstClr val="black"/>
                </a:solidFill>
                <a:latin typeface="Calibri" panose="020F0502020204030204"/>
              </a:rPr>
              <a:t> - . It infects a computer and causes it to download or display malicious adverts or pop-ups when the victim is online</a:t>
            </a:r>
          </a:p>
          <a:p>
            <a:endParaRPr lang="en-GB" sz="1200" dirty="0">
              <a:solidFill>
                <a:prstClr val="black"/>
              </a:solidFill>
              <a:latin typeface="Calibri" panose="020F0502020204030204"/>
            </a:endParaRPr>
          </a:p>
          <a:p>
            <a:endParaRPr lang="en-GB" sz="1200" dirty="0">
              <a:solidFill>
                <a:prstClr val="black"/>
              </a:solidFill>
              <a:latin typeface="Calibri" panose="020F0502020204030204"/>
            </a:endParaRPr>
          </a:p>
          <a:p>
            <a:endParaRPr lang="en-GB" sz="1200" dirty="0">
              <a:solidFill>
                <a:prstClr val="black"/>
              </a:solidFill>
              <a:latin typeface="Calibri" panose="020F0502020204030204"/>
            </a:endParaRPr>
          </a:p>
          <a:p>
            <a:endParaRPr lang="en-GB" sz="1200" dirty="0">
              <a:solidFill>
                <a:prstClr val="black"/>
              </a:solidFill>
              <a:latin typeface="Calibri" panose="020F0502020204030204"/>
            </a:endParaRPr>
          </a:p>
          <a:p>
            <a:r>
              <a:rPr lang="en-GB" sz="1200" dirty="0">
                <a:solidFill>
                  <a:prstClr val="black"/>
                </a:solidFill>
                <a:latin typeface="Calibri" panose="020F0502020204030204"/>
              </a:rPr>
              <a:t>.</a:t>
            </a:r>
          </a:p>
          <a:p>
            <a:endParaRPr lang="en-GB" sz="1200" dirty="0">
              <a:solidFill>
                <a:prstClr val="black"/>
              </a:solidFill>
              <a:latin typeface="Calibri" panose="020F0502020204030204"/>
            </a:endParaRPr>
          </a:p>
          <a:p>
            <a:endParaRPr lang="en-GB" sz="1400" dirty="0">
              <a:solidFill>
                <a:prstClr val="black"/>
              </a:solidFill>
              <a:latin typeface="Calibri" panose="020F0502020204030204"/>
            </a:endParaRPr>
          </a:p>
          <a:p>
            <a:endParaRPr lang="en-GB" dirty="0">
              <a:solidFill>
                <a:prstClr val="black"/>
              </a:solidFill>
              <a:latin typeface="Calibri" panose="020F0502020204030204"/>
            </a:endParaRPr>
          </a:p>
        </p:txBody>
      </p:sp>
      <p:sp>
        <p:nvSpPr>
          <p:cNvPr id="3" name="TextBox 2"/>
          <p:cNvSpPr txBox="1"/>
          <p:nvPr/>
        </p:nvSpPr>
        <p:spPr>
          <a:xfrm>
            <a:off x="1761255" y="767143"/>
            <a:ext cx="2197768" cy="369332"/>
          </a:xfrm>
          <a:prstGeom prst="rect">
            <a:avLst/>
          </a:prstGeom>
          <a:noFill/>
        </p:spPr>
        <p:txBody>
          <a:bodyPr wrap="square" rtlCol="0">
            <a:spAutoFit/>
          </a:bodyPr>
          <a:lstStyle/>
          <a:p>
            <a:r>
              <a:rPr lang="en-GB" dirty="0">
                <a:solidFill>
                  <a:prstClr val="white"/>
                </a:solidFill>
                <a:latin typeface="Calibri" panose="020F0502020204030204"/>
              </a:rPr>
              <a:t>Lesson</a:t>
            </a:r>
            <a:r>
              <a:rPr lang="en-GB" dirty="0">
                <a:solidFill>
                  <a:prstClr val="black"/>
                </a:solidFill>
                <a:latin typeface="Calibri" panose="020F0502020204030204"/>
              </a:rPr>
              <a:t> </a:t>
            </a:r>
            <a:r>
              <a:rPr lang="en-GB" dirty="0">
                <a:solidFill>
                  <a:prstClr val="white"/>
                </a:solidFill>
                <a:latin typeface="Calibri" panose="020F0502020204030204"/>
              </a:rPr>
              <a:t>1</a:t>
            </a:r>
          </a:p>
        </p:txBody>
      </p:sp>
      <p:sp>
        <p:nvSpPr>
          <p:cNvPr id="19" name="TextBox 18"/>
          <p:cNvSpPr txBox="1"/>
          <p:nvPr/>
        </p:nvSpPr>
        <p:spPr>
          <a:xfrm>
            <a:off x="6680829" y="756328"/>
            <a:ext cx="2197768" cy="369332"/>
          </a:xfrm>
          <a:prstGeom prst="rect">
            <a:avLst/>
          </a:prstGeom>
          <a:noFill/>
        </p:spPr>
        <p:txBody>
          <a:bodyPr wrap="square" rtlCol="0">
            <a:spAutoFit/>
          </a:bodyPr>
          <a:lstStyle/>
          <a:p>
            <a:r>
              <a:rPr lang="en-GB" dirty="0">
                <a:solidFill>
                  <a:prstClr val="white"/>
                </a:solidFill>
                <a:latin typeface="Calibri" panose="020F0502020204030204"/>
              </a:rPr>
              <a:t>Lesson</a:t>
            </a:r>
            <a:r>
              <a:rPr lang="en-GB" dirty="0">
                <a:solidFill>
                  <a:prstClr val="black"/>
                </a:solidFill>
                <a:latin typeface="Calibri" panose="020F0502020204030204"/>
              </a:rPr>
              <a:t> </a:t>
            </a:r>
            <a:r>
              <a:rPr lang="en-GB" dirty="0">
                <a:solidFill>
                  <a:prstClr val="white"/>
                </a:solidFill>
                <a:latin typeface="Calibri" panose="020F0502020204030204"/>
              </a:rPr>
              <a:t>2</a:t>
            </a:r>
          </a:p>
        </p:txBody>
      </p:sp>
      <p:sp>
        <p:nvSpPr>
          <p:cNvPr id="20" name="TextBox 19"/>
          <p:cNvSpPr txBox="1"/>
          <p:nvPr/>
        </p:nvSpPr>
        <p:spPr>
          <a:xfrm>
            <a:off x="1761255" y="3766461"/>
            <a:ext cx="2197768" cy="369332"/>
          </a:xfrm>
          <a:prstGeom prst="rect">
            <a:avLst/>
          </a:prstGeom>
          <a:noFill/>
        </p:spPr>
        <p:txBody>
          <a:bodyPr wrap="square" rtlCol="0">
            <a:spAutoFit/>
          </a:bodyPr>
          <a:lstStyle/>
          <a:p>
            <a:r>
              <a:rPr lang="en-GB" dirty="0">
                <a:solidFill>
                  <a:prstClr val="white"/>
                </a:solidFill>
                <a:latin typeface="Calibri" panose="020F0502020204030204"/>
              </a:rPr>
              <a:t>Lesson</a:t>
            </a:r>
            <a:r>
              <a:rPr lang="en-GB" dirty="0">
                <a:solidFill>
                  <a:prstClr val="black"/>
                </a:solidFill>
                <a:latin typeface="Calibri" panose="020F0502020204030204"/>
              </a:rPr>
              <a:t> </a:t>
            </a:r>
            <a:r>
              <a:rPr lang="en-GB" dirty="0">
                <a:solidFill>
                  <a:prstClr val="white"/>
                </a:solidFill>
                <a:latin typeface="Calibri" panose="020F0502020204030204"/>
              </a:rPr>
              <a:t>3</a:t>
            </a:r>
          </a:p>
        </p:txBody>
      </p:sp>
      <p:sp>
        <p:nvSpPr>
          <p:cNvPr id="21" name="TextBox 20"/>
          <p:cNvSpPr txBox="1"/>
          <p:nvPr/>
        </p:nvSpPr>
        <p:spPr>
          <a:xfrm>
            <a:off x="6791471" y="3788965"/>
            <a:ext cx="2197768" cy="369332"/>
          </a:xfrm>
          <a:prstGeom prst="rect">
            <a:avLst/>
          </a:prstGeom>
          <a:noFill/>
        </p:spPr>
        <p:txBody>
          <a:bodyPr wrap="square" rtlCol="0">
            <a:spAutoFit/>
          </a:bodyPr>
          <a:lstStyle/>
          <a:p>
            <a:r>
              <a:rPr lang="en-GB" dirty="0">
                <a:solidFill>
                  <a:prstClr val="white"/>
                </a:solidFill>
                <a:latin typeface="Calibri" panose="020F0502020204030204"/>
              </a:rPr>
              <a:t>Lesson 4</a:t>
            </a:r>
          </a:p>
        </p:txBody>
      </p:sp>
    </p:spTree>
    <p:extLst>
      <p:ext uri="{BB962C8B-B14F-4D97-AF65-F5344CB8AC3E}">
        <p14:creationId xmlns:p14="http://schemas.microsoft.com/office/powerpoint/2010/main" val="213137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D7F8702-C5D0-4EEC-B669-8FDF19E4521D}"/>
              </a:ext>
            </a:extLst>
          </p:cNvPr>
          <p:cNvGrpSpPr/>
          <p:nvPr/>
        </p:nvGrpSpPr>
        <p:grpSpPr>
          <a:xfrm>
            <a:off x="352863" y="126612"/>
            <a:ext cx="9171962" cy="6628997"/>
            <a:chOff x="1157067" y="797683"/>
            <a:chExt cx="6857870" cy="4716105"/>
          </a:xfrm>
        </p:grpSpPr>
        <p:pic>
          <p:nvPicPr>
            <p:cNvPr id="13" name="Picture 12">
              <a:extLst>
                <a:ext uri="{FF2B5EF4-FFF2-40B4-BE49-F238E27FC236}">
                  <a16:creationId xmlns:a16="http://schemas.microsoft.com/office/drawing/2014/main" id="{8FF1FAAA-9BB1-427C-B736-1F49CACEEDCD}"/>
                </a:ext>
              </a:extLst>
            </p:cNvPr>
            <p:cNvPicPr>
              <a:picLocks noChangeAspect="1"/>
            </p:cNvPicPr>
            <p:nvPr/>
          </p:nvPicPr>
          <p:blipFill rotWithShape="1">
            <a:blip r:embed="rId2"/>
            <a:srcRect r="33634" b="48964"/>
            <a:stretch/>
          </p:blipFill>
          <p:spPr>
            <a:xfrm>
              <a:off x="1157067" y="1243890"/>
              <a:ext cx="6857870" cy="4269898"/>
            </a:xfrm>
            <a:prstGeom prst="rect">
              <a:avLst/>
            </a:prstGeom>
          </p:spPr>
        </p:pic>
        <p:pic>
          <p:nvPicPr>
            <p:cNvPr id="14" name="Picture 13">
              <a:extLst>
                <a:ext uri="{FF2B5EF4-FFF2-40B4-BE49-F238E27FC236}">
                  <a16:creationId xmlns:a16="http://schemas.microsoft.com/office/drawing/2014/main" id="{680271F9-C51E-491F-83FA-74540C39F51E}"/>
                </a:ext>
              </a:extLst>
            </p:cNvPr>
            <p:cNvPicPr>
              <a:picLocks noChangeAspect="1"/>
            </p:cNvPicPr>
            <p:nvPr/>
          </p:nvPicPr>
          <p:blipFill>
            <a:blip r:embed="rId3"/>
            <a:stretch>
              <a:fillRect/>
            </a:stretch>
          </p:blipFill>
          <p:spPr>
            <a:xfrm>
              <a:off x="1171136" y="797683"/>
              <a:ext cx="6439486" cy="333844"/>
            </a:xfrm>
            <a:prstGeom prst="rect">
              <a:avLst/>
            </a:prstGeom>
          </p:spPr>
        </p:pic>
      </p:grpSp>
      <p:sp>
        <p:nvSpPr>
          <p:cNvPr id="9" name="Rectangle 8">
            <a:extLst>
              <a:ext uri="{FF2B5EF4-FFF2-40B4-BE49-F238E27FC236}">
                <a16:creationId xmlns:a16="http://schemas.microsoft.com/office/drawing/2014/main" id="{71EFC515-B3F1-4A49-BE9D-0ECC6726FDC8}"/>
              </a:ext>
            </a:extLst>
          </p:cNvPr>
          <p:cNvSpPr/>
          <p:nvPr/>
        </p:nvSpPr>
        <p:spPr>
          <a:xfrm>
            <a:off x="417949" y="1268715"/>
            <a:ext cx="1069450" cy="671081"/>
          </a:xfrm>
          <a:prstGeom prst="rect">
            <a:avLst/>
          </a:prstGeom>
        </p:spPr>
        <p:txBody>
          <a:bodyPr wrap="square">
            <a:spAutoFit/>
          </a:bodyPr>
          <a:lstStyle/>
          <a:p>
            <a:pPr>
              <a:lnSpc>
                <a:spcPct val="119000"/>
              </a:lnSpc>
              <a:spcAft>
                <a:spcPts val="800"/>
              </a:spcAft>
            </a:pPr>
            <a:r>
              <a:rPr lang="en-GB" sz="1600" kern="1400" dirty="0">
                <a:solidFill>
                  <a:srgbClr val="000000"/>
                </a:solidFill>
                <a:latin typeface="Calibri" panose="020F0502020204030204" pitchFamily="34" charset="0"/>
              </a:rPr>
              <a:t> </a:t>
            </a:r>
            <a:endParaRPr lang="en-GB" sz="1000" kern="1400" dirty="0">
              <a:solidFill>
                <a:srgbClr val="000000"/>
              </a:solidFill>
              <a:latin typeface="Calibri" panose="020F0502020204030204" pitchFamily="34" charset="0"/>
            </a:endParaRPr>
          </a:p>
          <a:p>
            <a:pPr>
              <a:lnSpc>
                <a:spcPct val="119000"/>
              </a:lnSpc>
              <a:spcAft>
                <a:spcPts val="600"/>
              </a:spcAft>
            </a:pPr>
            <a:r>
              <a:rPr lang="en-GB" sz="1000" kern="1400" dirty="0">
                <a:solidFill>
                  <a:srgbClr val="000000"/>
                </a:solidFill>
                <a:latin typeface="Calibri" panose="020F0502020204030204" pitchFamily="34" charset="0"/>
              </a:rPr>
              <a:t> </a:t>
            </a:r>
          </a:p>
        </p:txBody>
      </p:sp>
      <p:sp>
        <p:nvSpPr>
          <p:cNvPr id="12" name="Rectangle 11">
            <a:extLst>
              <a:ext uri="{FF2B5EF4-FFF2-40B4-BE49-F238E27FC236}">
                <a16:creationId xmlns:a16="http://schemas.microsoft.com/office/drawing/2014/main" id="{325F3BC3-8AA3-4F03-8745-82E459D56B1B}"/>
              </a:ext>
            </a:extLst>
          </p:cNvPr>
          <p:cNvSpPr/>
          <p:nvPr/>
        </p:nvSpPr>
        <p:spPr>
          <a:xfrm>
            <a:off x="351538" y="149291"/>
            <a:ext cx="1703758" cy="421975"/>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charset="0"/>
                <a:ea typeface="Arial" charset="0"/>
                <a:cs typeface="Arial" charset="0"/>
              </a:rPr>
              <a:t>CS</a:t>
            </a:r>
            <a:endParaRPr lang="en-GB" sz="1000" kern="1400" dirty="0">
              <a:solidFill>
                <a:srgbClr val="000000"/>
              </a:solidFill>
              <a:latin typeface="Arial" charset="0"/>
              <a:ea typeface="Arial" charset="0"/>
              <a:cs typeface="Arial" charset="0"/>
            </a:endParaRPr>
          </a:p>
        </p:txBody>
      </p:sp>
      <p:sp>
        <p:nvSpPr>
          <p:cNvPr id="25" name="Rectangle 24">
            <a:extLst>
              <a:ext uri="{FF2B5EF4-FFF2-40B4-BE49-F238E27FC236}">
                <a16:creationId xmlns:a16="http://schemas.microsoft.com/office/drawing/2014/main" id="{D4549639-03A7-4102-A418-8F6D00B09DD7}"/>
              </a:ext>
            </a:extLst>
          </p:cNvPr>
          <p:cNvSpPr/>
          <p:nvPr/>
        </p:nvSpPr>
        <p:spPr>
          <a:xfrm>
            <a:off x="2009205" y="137650"/>
            <a:ext cx="4788190" cy="682046"/>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charset="0"/>
                <a:ea typeface="Arial" charset="0"/>
                <a:cs typeface="Arial" charset="0"/>
              </a:rPr>
              <a:t>Cyber security</a:t>
            </a:r>
            <a:endParaRPr lang="en-GB" sz="1200" kern="1400" dirty="0">
              <a:solidFill>
                <a:srgbClr val="000000"/>
              </a:solidFill>
              <a:latin typeface="Arial" charset="0"/>
              <a:ea typeface="Arial" charset="0"/>
              <a:cs typeface="Arial" charset="0"/>
            </a:endParaRPr>
          </a:p>
          <a:p>
            <a:pPr>
              <a:lnSpc>
                <a:spcPct val="119000"/>
              </a:lnSpc>
              <a:spcAft>
                <a:spcPts val="600"/>
              </a:spcAft>
            </a:pPr>
            <a:r>
              <a:rPr lang="en-GB" sz="1000" kern="1400" dirty="0">
                <a:solidFill>
                  <a:srgbClr val="000000"/>
                </a:solidFill>
                <a:latin typeface="Calibri" panose="020F0502020204030204" pitchFamily="34" charset="0"/>
              </a:rPr>
              <a:t> </a:t>
            </a:r>
          </a:p>
        </p:txBody>
      </p:sp>
      <p:sp>
        <p:nvSpPr>
          <p:cNvPr id="26" name="Rectangle 25">
            <a:extLst>
              <a:ext uri="{FF2B5EF4-FFF2-40B4-BE49-F238E27FC236}">
                <a16:creationId xmlns:a16="http://schemas.microsoft.com/office/drawing/2014/main" id="{44F2476E-83DD-498D-AF9F-D294B95184EE}"/>
              </a:ext>
            </a:extLst>
          </p:cNvPr>
          <p:cNvSpPr/>
          <p:nvPr/>
        </p:nvSpPr>
        <p:spPr>
          <a:xfrm>
            <a:off x="6843489" y="140219"/>
            <a:ext cx="964129" cy="421975"/>
          </a:xfrm>
          <a:prstGeom prst="rect">
            <a:avLst/>
          </a:prstGeom>
        </p:spPr>
        <p:txBody>
          <a:bodyPr wrap="square">
            <a:spAutoFit/>
          </a:bodyPr>
          <a:lstStyle/>
          <a:p>
            <a:pPr algn="ctr">
              <a:lnSpc>
                <a:spcPct val="119000"/>
              </a:lnSpc>
              <a:spcAft>
                <a:spcPts val="600"/>
              </a:spcAft>
            </a:pPr>
            <a:r>
              <a:rPr lang="en-GB" kern="1400" dirty="0">
                <a:solidFill>
                  <a:srgbClr val="FFFFFF"/>
                </a:solidFill>
                <a:latin typeface="Arial" charset="0"/>
                <a:ea typeface="Arial" charset="0"/>
                <a:cs typeface="Arial" charset="0"/>
              </a:rPr>
              <a:t>Year 9 </a:t>
            </a:r>
            <a:endParaRPr lang="en-GB" sz="1000" kern="1400" dirty="0">
              <a:solidFill>
                <a:srgbClr val="000000"/>
              </a:solidFill>
              <a:latin typeface="Arial" charset="0"/>
              <a:ea typeface="Arial" charset="0"/>
              <a:cs typeface="Arial" charset="0"/>
            </a:endParaRPr>
          </a:p>
        </p:txBody>
      </p:sp>
      <p:sp>
        <p:nvSpPr>
          <p:cNvPr id="27" name="Rectangle 26">
            <a:extLst>
              <a:ext uri="{FF2B5EF4-FFF2-40B4-BE49-F238E27FC236}">
                <a16:creationId xmlns:a16="http://schemas.microsoft.com/office/drawing/2014/main" id="{A11E54A8-6827-44A6-B86E-1762044BFFF8}"/>
              </a:ext>
            </a:extLst>
          </p:cNvPr>
          <p:cNvSpPr/>
          <p:nvPr/>
        </p:nvSpPr>
        <p:spPr>
          <a:xfrm>
            <a:off x="7807617" y="120916"/>
            <a:ext cx="1176462" cy="421975"/>
          </a:xfrm>
          <a:prstGeom prst="rect">
            <a:avLst/>
          </a:prstGeom>
        </p:spPr>
        <p:txBody>
          <a:bodyPr wrap="square">
            <a:spAutoFit/>
          </a:bodyPr>
          <a:lstStyle/>
          <a:p>
            <a:pPr algn="ctr">
              <a:lnSpc>
                <a:spcPct val="119000"/>
              </a:lnSpc>
              <a:spcAft>
                <a:spcPts val="600"/>
              </a:spcAft>
            </a:pPr>
            <a:r>
              <a:rPr lang="en-GB" kern="1400">
                <a:solidFill>
                  <a:srgbClr val="FFFFFF"/>
                </a:solidFill>
                <a:latin typeface="Arial" charset="0"/>
                <a:ea typeface="Arial" charset="0"/>
                <a:cs typeface="Arial" charset="0"/>
              </a:rPr>
              <a:t>Term </a:t>
            </a:r>
            <a:r>
              <a:rPr lang="en-GB" kern="1400" dirty="0">
                <a:solidFill>
                  <a:srgbClr val="FFFFFF"/>
                </a:solidFill>
                <a:latin typeface="Arial" charset="0"/>
                <a:ea typeface="Arial" charset="0"/>
                <a:cs typeface="Arial" charset="0"/>
              </a:rPr>
              <a:t>1</a:t>
            </a:r>
            <a:endParaRPr lang="en-GB" sz="1000" kern="1400" dirty="0">
              <a:solidFill>
                <a:srgbClr val="000000"/>
              </a:solidFill>
              <a:latin typeface="Arial" charset="0"/>
              <a:ea typeface="Arial" charset="0"/>
              <a:cs typeface="Arial" charset="0"/>
            </a:endParaRPr>
          </a:p>
        </p:txBody>
      </p:sp>
      <p:pic>
        <p:nvPicPr>
          <p:cNvPr id="29" name="Picture 28">
            <a:extLst>
              <a:ext uri="{FF2B5EF4-FFF2-40B4-BE49-F238E27FC236}">
                <a16:creationId xmlns:a16="http://schemas.microsoft.com/office/drawing/2014/main" id="{65893EC3-E1D7-49D1-AEC9-98ED40EF39E2}"/>
              </a:ext>
            </a:extLst>
          </p:cNvPr>
          <p:cNvPicPr>
            <a:picLocks noChangeAspect="1"/>
          </p:cNvPicPr>
          <p:nvPr/>
        </p:nvPicPr>
        <p:blipFill>
          <a:blip r:embed="rId4"/>
          <a:stretch>
            <a:fillRect/>
          </a:stretch>
        </p:blipFill>
        <p:spPr>
          <a:xfrm>
            <a:off x="8961883" y="134021"/>
            <a:ext cx="520329" cy="527556"/>
          </a:xfrm>
          <a:prstGeom prst="rect">
            <a:avLst/>
          </a:prstGeom>
        </p:spPr>
      </p:pic>
      <p:sp>
        <p:nvSpPr>
          <p:cNvPr id="15" name="Google Shape;69;p11"/>
          <p:cNvSpPr txBox="1">
            <a:spLocks/>
          </p:cNvSpPr>
          <p:nvPr/>
        </p:nvSpPr>
        <p:spPr>
          <a:xfrm>
            <a:off x="417949" y="1607088"/>
            <a:ext cx="3564900" cy="12432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600"/>
              </a:spcAft>
            </a:pPr>
            <a:r>
              <a:rPr lang="en-GB" sz="1100" dirty="0">
                <a:solidFill>
                  <a:prstClr val="black"/>
                </a:solidFill>
                <a:latin typeface="Calibri" panose="020F0502020204030204"/>
              </a:rPr>
              <a:t>Worldwide spending on cybersecurity is forecasted to reach </a:t>
            </a:r>
            <a:r>
              <a:rPr lang="en-GB" sz="1100" b="1" dirty="0">
                <a:solidFill>
                  <a:prstClr val="black"/>
                </a:solidFill>
                <a:latin typeface="Calibri" panose="020F0502020204030204"/>
              </a:rPr>
              <a:t>$133.7 billion</a:t>
            </a:r>
            <a:r>
              <a:rPr lang="en-GB" sz="1100" dirty="0">
                <a:solidFill>
                  <a:prstClr val="black"/>
                </a:solidFill>
                <a:latin typeface="Calibri" panose="020F0502020204030204"/>
              </a:rPr>
              <a:t> in 2022 </a:t>
            </a:r>
          </a:p>
        </p:txBody>
      </p:sp>
      <p:sp>
        <p:nvSpPr>
          <p:cNvPr id="17" name="Google Shape;71;p11"/>
          <p:cNvSpPr txBox="1">
            <a:spLocks/>
          </p:cNvSpPr>
          <p:nvPr/>
        </p:nvSpPr>
        <p:spPr>
          <a:xfrm>
            <a:off x="1262678" y="2100509"/>
            <a:ext cx="3601500" cy="764481"/>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600"/>
              </a:spcAft>
            </a:pPr>
            <a:r>
              <a:rPr lang="en-GB" sz="1400" b="1" dirty="0">
                <a:solidFill>
                  <a:prstClr val="black"/>
                </a:solidFill>
                <a:latin typeface="Calibri" panose="020F0502020204030204"/>
              </a:rPr>
              <a:t>68%</a:t>
            </a:r>
            <a:r>
              <a:rPr lang="en-GB" sz="1400" dirty="0">
                <a:solidFill>
                  <a:prstClr val="black"/>
                </a:solidFill>
                <a:latin typeface="Calibri" panose="020F0502020204030204"/>
              </a:rPr>
              <a:t> of business leaders feel their cybersecurity risks are </a:t>
            </a:r>
            <a:r>
              <a:rPr lang="en-GB" sz="1400" b="1" dirty="0">
                <a:solidFill>
                  <a:prstClr val="black"/>
                </a:solidFill>
                <a:latin typeface="Calibri" panose="020F0502020204030204"/>
              </a:rPr>
              <a:t>increasing</a:t>
            </a:r>
            <a:r>
              <a:rPr lang="en-GB" sz="1400" dirty="0">
                <a:solidFill>
                  <a:prstClr val="black"/>
                </a:solidFill>
                <a:latin typeface="Calibri" panose="020F0502020204030204"/>
              </a:rPr>
              <a:t> </a:t>
            </a:r>
          </a:p>
        </p:txBody>
      </p:sp>
      <p:pic>
        <p:nvPicPr>
          <p:cNvPr id="18" name="Google Shape;73;p11"/>
          <p:cNvPicPr preferRelativeResize="0"/>
          <p:nvPr/>
        </p:nvPicPr>
        <p:blipFill>
          <a:blip r:embed="rId5">
            <a:alphaModFix/>
          </a:blip>
          <a:stretch>
            <a:fillRect/>
          </a:stretch>
        </p:blipFill>
        <p:spPr>
          <a:xfrm>
            <a:off x="580427" y="2237733"/>
            <a:ext cx="519775" cy="374675"/>
          </a:xfrm>
          <a:prstGeom prst="rect">
            <a:avLst/>
          </a:prstGeom>
          <a:noFill/>
          <a:ln>
            <a:noFill/>
          </a:ln>
        </p:spPr>
      </p:pic>
      <p:pic>
        <p:nvPicPr>
          <p:cNvPr id="19" name="Google Shape;74;p11"/>
          <p:cNvPicPr preferRelativeResize="0"/>
          <p:nvPr/>
        </p:nvPicPr>
        <p:blipFill>
          <a:blip r:embed="rId6">
            <a:alphaModFix/>
          </a:blip>
          <a:stretch>
            <a:fillRect/>
          </a:stretch>
        </p:blipFill>
        <p:spPr>
          <a:xfrm>
            <a:off x="3700921" y="1649091"/>
            <a:ext cx="281928" cy="372448"/>
          </a:xfrm>
          <a:prstGeom prst="rect">
            <a:avLst/>
          </a:prstGeom>
          <a:noFill/>
          <a:ln>
            <a:noFill/>
          </a:ln>
        </p:spPr>
      </p:pic>
      <p:sp>
        <p:nvSpPr>
          <p:cNvPr id="3" name="Rectangle 2"/>
          <p:cNvSpPr/>
          <p:nvPr/>
        </p:nvSpPr>
        <p:spPr>
          <a:xfrm>
            <a:off x="417949" y="2704634"/>
            <a:ext cx="4572000" cy="461665"/>
          </a:xfrm>
          <a:prstGeom prst="rect">
            <a:avLst/>
          </a:prstGeom>
        </p:spPr>
        <p:txBody>
          <a:bodyPr>
            <a:spAutoFit/>
          </a:bodyPr>
          <a:lstStyle/>
          <a:p>
            <a:r>
              <a:rPr lang="en-GB" sz="1200" dirty="0">
                <a:solidFill>
                  <a:prstClr val="black"/>
                </a:solidFill>
                <a:latin typeface="Calibri" panose="020F0502020204030204"/>
              </a:rPr>
              <a:t>2% of breaches featured </a:t>
            </a:r>
            <a:r>
              <a:rPr lang="en-GB" sz="1200" b="1" dirty="0">
                <a:solidFill>
                  <a:prstClr val="black"/>
                </a:solidFill>
                <a:latin typeface="Calibri" panose="020F0502020204030204"/>
              </a:rPr>
              <a:t>hacking</a:t>
            </a:r>
            <a:r>
              <a:rPr lang="en-GB" sz="1200" dirty="0">
                <a:solidFill>
                  <a:prstClr val="black"/>
                </a:solidFill>
                <a:latin typeface="Calibri" panose="020F0502020204030204"/>
              </a:rPr>
              <a:t>, 28% involved </a:t>
            </a:r>
            <a:r>
              <a:rPr lang="en-GB" sz="1200" b="1" dirty="0">
                <a:solidFill>
                  <a:prstClr val="black"/>
                </a:solidFill>
                <a:latin typeface="Calibri" panose="020F0502020204030204"/>
              </a:rPr>
              <a:t>malware,</a:t>
            </a:r>
            <a:r>
              <a:rPr lang="en-GB" sz="1200" dirty="0">
                <a:solidFill>
                  <a:prstClr val="black"/>
                </a:solidFill>
                <a:latin typeface="Calibri" panose="020F0502020204030204"/>
              </a:rPr>
              <a:t> and 32–33% included </a:t>
            </a:r>
            <a:r>
              <a:rPr lang="en-GB" sz="1200" b="1" dirty="0">
                <a:solidFill>
                  <a:prstClr val="black"/>
                </a:solidFill>
                <a:latin typeface="Calibri" panose="020F0502020204030204"/>
              </a:rPr>
              <a:t>social engineering</a:t>
            </a:r>
            <a:r>
              <a:rPr lang="en-GB" sz="1200" dirty="0">
                <a:solidFill>
                  <a:prstClr val="black"/>
                </a:solidFill>
                <a:latin typeface="Calibri" panose="020F0502020204030204"/>
              </a:rPr>
              <a:t> </a:t>
            </a:r>
          </a:p>
        </p:txBody>
      </p:sp>
      <p:sp>
        <p:nvSpPr>
          <p:cNvPr id="4" name="Rectangle 3"/>
          <p:cNvSpPr/>
          <p:nvPr/>
        </p:nvSpPr>
        <p:spPr>
          <a:xfrm>
            <a:off x="6621210" y="5858295"/>
            <a:ext cx="2684196" cy="738664"/>
          </a:xfrm>
          <a:prstGeom prst="rect">
            <a:avLst/>
          </a:prstGeom>
        </p:spPr>
        <p:txBody>
          <a:bodyPr wrap="none">
            <a:spAutoFit/>
          </a:bodyPr>
          <a:lstStyle/>
          <a:p>
            <a:pPr algn="ctr"/>
            <a:r>
              <a:rPr lang="en-GB" sz="1400" dirty="0">
                <a:solidFill>
                  <a:prstClr val="black"/>
                </a:solidFill>
                <a:latin typeface="Calibri" panose="020F0502020204030204"/>
              </a:rPr>
              <a:t>Check this website for live threats </a:t>
            </a:r>
          </a:p>
          <a:p>
            <a:pPr algn="ctr"/>
            <a:r>
              <a:rPr lang="en-GB" sz="1400" dirty="0">
                <a:solidFill>
                  <a:prstClr val="black"/>
                </a:solidFill>
                <a:latin typeface="Calibri" panose="020F0502020204030204"/>
              </a:rPr>
              <a:t>around the world</a:t>
            </a:r>
          </a:p>
          <a:p>
            <a:pPr algn="ctr"/>
            <a:r>
              <a:rPr lang="en-GB" sz="1400" dirty="0">
                <a:solidFill>
                  <a:srgbClr val="FF0000"/>
                </a:solidFill>
                <a:latin typeface="Calibri" panose="020F0502020204030204"/>
              </a:rPr>
              <a:t>threatmap.checkpoint.com</a:t>
            </a:r>
            <a:r>
              <a:rPr lang="en-GB" sz="1400" dirty="0">
                <a:solidFill>
                  <a:prstClr val="black"/>
                </a:solidFill>
                <a:latin typeface="Calibri" panose="020F0502020204030204"/>
              </a:rPr>
              <a:t> </a:t>
            </a:r>
          </a:p>
        </p:txBody>
      </p:sp>
      <p:sp>
        <p:nvSpPr>
          <p:cNvPr id="5" name="TextBox 4"/>
          <p:cNvSpPr txBox="1"/>
          <p:nvPr/>
        </p:nvSpPr>
        <p:spPr>
          <a:xfrm>
            <a:off x="417950" y="3216532"/>
            <a:ext cx="4330335" cy="3737946"/>
          </a:xfrm>
          <a:prstGeom prst="rect">
            <a:avLst/>
          </a:prstGeom>
          <a:noFill/>
        </p:spPr>
        <p:txBody>
          <a:bodyPr wrap="square" rtlCol="0">
            <a:spAutoFit/>
          </a:bodyPr>
          <a:lstStyle/>
          <a:p>
            <a:r>
              <a:rPr lang="en-GB" sz="1100" b="1" dirty="0">
                <a:solidFill>
                  <a:prstClr val="black"/>
                </a:solidFill>
                <a:latin typeface="Calibri" panose="020F0502020204030204"/>
              </a:rPr>
              <a:t>Firewall</a:t>
            </a:r>
            <a:r>
              <a:rPr lang="en-GB" sz="1100" dirty="0">
                <a:solidFill>
                  <a:prstClr val="black"/>
                </a:solidFill>
                <a:latin typeface="Calibri" panose="020F0502020204030204"/>
              </a:rPr>
              <a:t> - A firewall checks incoming and outgoing network traffic. It scans the data to make sure it doesn’t contain anything malicious and that it follows the rules set by the network.</a:t>
            </a:r>
          </a:p>
          <a:p>
            <a:r>
              <a:rPr lang="en-GB" sz="1100" b="1" dirty="0">
                <a:solidFill>
                  <a:prstClr val="black"/>
                </a:solidFill>
                <a:latin typeface="Calibri" panose="020F0502020204030204"/>
              </a:rPr>
              <a:t>Anti-malware</a:t>
            </a:r>
            <a:r>
              <a:rPr lang="en-GB" sz="1100" dirty="0">
                <a:solidFill>
                  <a:prstClr val="black"/>
                </a:solidFill>
                <a:latin typeface="Calibri" panose="020F0502020204030204"/>
              </a:rPr>
              <a:t> - Anti-malware is software that scans any file that is able to execute code. The anti-malware will have a list of </a:t>
            </a:r>
            <a:r>
              <a:rPr lang="en-GB" sz="1100" b="1" dirty="0">
                <a:solidFill>
                  <a:prstClr val="black"/>
                </a:solidFill>
                <a:latin typeface="Calibri" panose="020F0502020204030204"/>
              </a:rPr>
              <a:t>definitions</a:t>
            </a:r>
            <a:r>
              <a:rPr lang="en-GB" sz="1100" dirty="0">
                <a:solidFill>
                  <a:prstClr val="black"/>
                </a:solidFill>
                <a:latin typeface="Calibri" panose="020F0502020204030204"/>
              </a:rPr>
              <a:t> of sequences of code that they are aware are malicious. If the code in your files matches the definitions, the files are </a:t>
            </a:r>
            <a:r>
              <a:rPr lang="en-GB" sz="1100" b="1" dirty="0">
                <a:solidFill>
                  <a:prstClr val="black"/>
                </a:solidFill>
                <a:latin typeface="Calibri" panose="020F0502020204030204"/>
              </a:rPr>
              <a:t>quarantined</a:t>
            </a:r>
          </a:p>
          <a:p>
            <a:r>
              <a:rPr lang="en-GB" sz="1100" b="1" dirty="0">
                <a:solidFill>
                  <a:prstClr val="black"/>
                </a:solidFill>
                <a:latin typeface="Calibri" panose="020F0502020204030204"/>
              </a:rPr>
              <a:t>Auto-updates - </a:t>
            </a:r>
            <a:r>
              <a:rPr lang="en-GB" sz="1100" dirty="0">
                <a:solidFill>
                  <a:prstClr val="black"/>
                </a:solidFill>
                <a:latin typeface="Calibri" panose="020F0502020204030204"/>
              </a:rPr>
              <a:t>Auto-updates refers to software that </a:t>
            </a:r>
            <a:r>
              <a:rPr lang="en-GB" sz="1100" b="1" dirty="0">
                <a:solidFill>
                  <a:prstClr val="black"/>
                </a:solidFill>
                <a:latin typeface="Calibri" panose="020F0502020204030204"/>
              </a:rPr>
              <a:t>automatically</a:t>
            </a:r>
            <a:r>
              <a:rPr lang="en-GB" sz="1100" dirty="0">
                <a:solidFill>
                  <a:prstClr val="black"/>
                </a:solidFill>
                <a:latin typeface="Calibri" panose="020F0502020204030204"/>
              </a:rPr>
              <a:t> checks for available updates for the software you have on your computer</a:t>
            </a:r>
          </a:p>
          <a:p>
            <a:r>
              <a:rPr lang="en-GB" sz="1100" b="1" dirty="0">
                <a:solidFill>
                  <a:prstClr val="black"/>
                </a:solidFill>
                <a:latin typeface="Calibri" panose="020F0502020204030204"/>
              </a:rPr>
              <a:t>User authentication </a:t>
            </a:r>
            <a:r>
              <a:rPr lang="en-GB" sz="1100" dirty="0">
                <a:solidFill>
                  <a:prstClr val="black"/>
                </a:solidFill>
                <a:latin typeface="Calibri" panose="020F0502020204030204"/>
              </a:rPr>
              <a:t>- verify the identify of someone who connects to a network resource.</a:t>
            </a:r>
          </a:p>
          <a:p>
            <a:r>
              <a:rPr lang="en-GB" sz="1100" b="1" dirty="0">
                <a:solidFill>
                  <a:prstClr val="black"/>
                </a:solidFill>
                <a:latin typeface="Calibri" panose="020F0502020204030204"/>
              </a:rPr>
              <a:t>User permissions </a:t>
            </a:r>
          </a:p>
          <a:p>
            <a:pPr marL="285750" indent="-171450">
              <a:lnSpc>
                <a:spcPct val="115000"/>
              </a:lnSpc>
              <a:buClr>
                <a:prstClr val="black"/>
              </a:buClr>
              <a:buSzPts val="1800"/>
              <a:buFont typeface="Arial" panose="020B0604020202020204" pitchFamily="34" charset="0"/>
              <a:buChar char="•"/>
            </a:pPr>
            <a:r>
              <a:rPr lang="en-GB" sz="1100" dirty="0">
                <a:solidFill>
                  <a:prstClr val="black"/>
                </a:solidFill>
                <a:latin typeface="Calibri" panose="020F0502020204030204"/>
              </a:rPr>
              <a:t> </a:t>
            </a:r>
            <a:r>
              <a:rPr lang="en-GB" sz="1100" dirty="0">
                <a:solidFill>
                  <a:prstClr val="black"/>
                </a:solidFill>
                <a:latin typeface="Quicksand"/>
                <a:ea typeface="Quicksand"/>
                <a:cs typeface="Quicksand"/>
                <a:sym typeface="Quicksand"/>
              </a:rPr>
              <a:t>If individual accounts are compromised, the potential damage is limited</a:t>
            </a:r>
          </a:p>
          <a:p>
            <a:pPr marL="285750" indent="-171450">
              <a:lnSpc>
                <a:spcPct val="115000"/>
              </a:lnSpc>
              <a:buClr>
                <a:prstClr val="black"/>
              </a:buClr>
              <a:buSzPts val="1800"/>
              <a:buFont typeface="Arial" panose="020B0604020202020204" pitchFamily="34" charset="0"/>
              <a:buChar char="•"/>
            </a:pPr>
            <a:r>
              <a:rPr lang="en-GB" sz="1100" dirty="0">
                <a:solidFill>
                  <a:prstClr val="black"/>
                </a:solidFill>
                <a:latin typeface="Quicksand"/>
                <a:ea typeface="Quicksand"/>
                <a:cs typeface="Quicksand"/>
                <a:sym typeface="Quicksand"/>
              </a:rPr>
              <a:t>Users have less chance of introducing malware to the network if they can’t install software</a:t>
            </a:r>
          </a:p>
          <a:p>
            <a:pPr marL="285750" indent="-171450">
              <a:lnSpc>
                <a:spcPct val="115000"/>
              </a:lnSpc>
              <a:buClr>
                <a:prstClr val="black"/>
              </a:buClr>
              <a:buSzPts val="1800"/>
              <a:buFont typeface="Arial" panose="020B0604020202020204" pitchFamily="34" charset="0"/>
              <a:buChar char="•"/>
            </a:pPr>
            <a:r>
              <a:rPr lang="en-GB" sz="1100" dirty="0">
                <a:solidFill>
                  <a:prstClr val="black"/>
                </a:solidFill>
                <a:latin typeface="Quicksand"/>
                <a:ea typeface="Quicksand"/>
                <a:cs typeface="Quicksand"/>
                <a:sym typeface="Quicksand"/>
              </a:rPr>
              <a:t>There is less chance users will accidentally or deliberately tamper with data they shouldn’t be able to see</a:t>
            </a:r>
          </a:p>
          <a:p>
            <a:endParaRPr lang="en-GB" sz="1100" dirty="0">
              <a:solidFill>
                <a:prstClr val="black"/>
              </a:solidFill>
              <a:latin typeface="Calibri" panose="020F0502020204030204"/>
            </a:endParaRPr>
          </a:p>
          <a:p>
            <a:endParaRPr lang="en-GB" dirty="0">
              <a:solidFill>
                <a:prstClr val="black"/>
              </a:solidFill>
              <a:latin typeface="Calibri" panose="020F0502020204030204"/>
            </a:endParaRPr>
          </a:p>
        </p:txBody>
      </p:sp>
      <p:pic>
        <p:nvPicPr>
          <p:cNvPr id="21" name="Google Shape;117;p15"/>
          <p:cNvPicPr preferRelativeResize="0"/>
          <p:nvPr/>
        </p:nvPicPr>
        <p:blipFill>
          <a:blip r:embed="rId7">
            <a:alphaModFix/>
          </a:blip>
          <a:stretch>
            <a:fillRect/>
          </a:stretch>
        </p:blipFill>
        <p:spPr>
          <a:xfrm>
            <a:off x="4989950" y="5412514"/>
            <a:ext cx="1506243" cy="1227407"/>
          </a:xfrm>
          <a:prstGeom prst="rect">
            <a:avLst/>
          </a:prstGeom>
          <a:noFill/>
          <a:ln>
            <a:noFill/>
          </a:ln>
        </p:spPr>
      </p:pic>
      <p:sp>
        <p:nvSpPr>
          <p:cNvPr id="6" name="TextBox 5"/>
          <p:cNvSpPr txBox="1"/>
          <p:nvPr/>
        </p:nvSpPr>
        <p:spPr>
          <a:xfrm>
            <a:off x="5128799" y="1514862"/>
            <a:ext cx="4353412" cy="4308872"/>
          </a:xfrm>
          <a:prstGeom prst="rect">
            <a:avLst/>
          </a:prstGeom>
          <a:noFill/>
        </p:spPr>
        <p:txBody>
          <a:bodyPr wrap="square" rtlCol="0">
            <a:spAutoFit/>
          </a:bodyPr>
          <a:lstStyle/>
          <a:p>
            <a:r>
              <a:rPr lang="en-GB" dirty="0">
                <a:solidFill>
                  <a:prstClr val="black"/>
                </a:solidFill>
                <a:latin typeface="Calibri" panose="020F0502020204030204"/>
              </a:rPr>
              <a:t>What could be put in place to make Networks even more secure?</a:t>
            </a:r>
          </a:p>
          <a:p>
            <a:pPr marL="400050" indent="-285750">
              <a:buSzPts val="1800"/>
              <a:buFont typeface="Arial" panose="020B0604020202020204" pitchFamily="34" charset="0"/>
              <a:buChar char="•"/>
            </a:pPr>
            <a:r>
              <a:rPr lang="en-GB" sz="1400" dirty="0">
                <a:solidFill>
                  <a:prstClr val="black"/>
                </a:solidFill>
                <a:latin typeface="Calibri" panose="020F0502020204030204"/>
              </a:rPr>
              <a:t>Secure passwords (password managers)</a:t>
            </a:r>
          </a:p>
          <a:p>
            <a:pPr marL="400050" indent="-285750">
              <a:buSzPts val="1800"/>
              <a:buFont typeface="Arial" panose="020B0604020202020204" pitchFamily="34" charset="0"/>
              <a:buChar char="•"/>
            </a:pPr>
            <a:r>
              <a:rPr lang="en-GB" sz="1400" dirty="0">
                <a:solidFill>
                  <a:prstClr val="black"/>
                </a:solidFill>
                <a:latin typeface="Calibri" panose="020F0502020204030204"/>
              </a:rPr>
              <a:t>A maximum number of attempts to log in before an account is locked</a:t>
            </a:r>
          </a:p>
          <a:p>
            <a:pPr marL="400050" indent="-285750">
              <a:buSzPts val="1800"/>
              <a:buFont typeface="Arial" panose="020B0604020202020204" pitchFamily="34" charset="0"/>
              <a:buChar char="•"/>
            </a:pPr>
            <a:r>
              <a:rPr lang="en-GB" sz="1400" dirty="0">
                <a:solidFill>
                  <a:prstClr val="black"/>
                </a:solidFill>
                <a:latin typeface="Calibri" panose="020F0502020204030204"/>
              </a:rPr>
              <a:t>CAPTCHA</a:t>
            </a:r>
          </a:p>
          <a:p>
            <a:pPr marL="400050" indent="-285750">
              <a:buSzPts val="1800"/>
              <a:buFont typeface="Arial" panose="020B0604020202020204" pitchFamily="34" charset="0"/>
              <a:buChar char="•"/>
            </a:pPr>
            <a:r>
              <a:rPr lang="en-GB" sz="1400" dirty="0">
                <a:solidFill>
                  <a:prstClr val="black"/>
                </a:solidFill>
                <a:latin typeface="Calibri" panose="020F0502020204030204"/>
              </a:rPr>
              <a:t>Biometrics</a:t>
            </a:r>
          </a:p>
          <a:p>
            <a:pPr marL="400050" indent="-285750">
              <a:buSzPts val="1800"/>
              <a:buFont typeface="Arial" panose="020B0604020202020204" pitchFamily="34" charset="0"/>
              <a:buChar char="•"/>
            </a:pPr>
            <a:r>
              <a:rPr lang="en-GB" sz="1400" dirty="0">
                <a:solidFill>
                  <a:prstClr val="black"/>
                </a:solidFill>
                <a:latin typeface="Calibri" panose="020F0502020204030204"/>
              </a:rPr>
              <a:t>Two-factor authentication (2FA</a:t>
            </a:r>
          </a:p>
          <a:p>
            <a:pPr marL="114300">
              <a:buSzPts val="1800"/>
            </a:pPr>
            <a:r>
              <a:rPr lang="en-GB" sz="1400" b="1" dirty="0">
                <a:solidFill>
                  <a:prstClr val="black"/>
                </a:solidFill>
                <a:latin typeface="Calibri" panose="020F0502020204030204"/>
              </a:rPr>
              <a:t>Prevention strategies</a:t>
            </a:r>
          </a:p>
          <a:p>
            <a:pPr marL="400050" indent="-285750">
              <a:buSzPts val="1800"/>
              <a:buFont typeface="Arial" panose="020B0604020202020204" pitchFamily="34" charset="0"/>
              <a:buChar char="•"/>
            </a:pPr>
            <a:r>
              <a:rPr lang="en-GB" sz="1400" dirty="0">
                <a:solidFill>
                  <a:prstClr val="black"/>
                </a:solidFill>
                <a:latin typeface="Calibri" panose="020F0502020204030204"/>
              </a:rPr>
              <a:t>Anti-malware</a:t>
            </a:r>
          </a:p>
          <a:p>
            <a:pPr marL="400050" indent="-285750">
              <a:buSzPts val="1800"/>
              <a:buFont typeface="Arial" panose="020B0604020202020204" pitchFamily="34" charset="0"/>
              <a:buChar char="•"/>
            </a:pPr>
            <a:r>
              <a:rPr lang="en-GB" sz="1400" dirty="0">
                <a:solidFill>
                  <a:prstClr val="black"/>
                </a:solidFill>
                <a:latin typeface="Calibri" panose="020F0502020204030204"/>
              </a:rPr>
              <a:t>Firewall</a:t>
            </a:r>
          </a:p>
          <a:p>
            <a:pPr marL="400050" indent="-285750">
              <a:buSzPts val="1800"/>
              <a:buFont typeface="Arial" panose="020B0604020202020204" pitchFamily="34" charset="0"/>
              <a:buChar char="•"/>
            </a:pPr>
            <a:r>
              <a:rPr lang="en-GB" sz="1400" dirty="0">
                <a:solidFill>
                  <a:prstClr val="black"/>
                </a:solidFill>
                <a:latin typeface="Calibri" panose="020F0502020204030204"/>
              </a:rPr>
              <a:t>Password rules</a:t>
            </a:r>
          </a:p>
          <a:p>
            <a:pPr marL="400050" indent="-285750">
              <a:buSzPts val="1800"/>
              <a:buFont typeface="Arial" panose="020B0604020202020204" pitchFamily="34" charset="0"/>
              <a:buChar char="•"/>
            </a:pPr>
            <a:r>
              <a:rPr lang="en-GB" sz="1400" dirty="0">
                <a:solidFill>
                  <a:prstClr val="black"/>
                </a:solidFill>
                <a:latin typeface="Calibri" panose="020F0502020204030204"/>
              </a:rPr>
              <a:t>Auto-updates</a:t>
            </a:r>
          </a:p>
          <a:p>
            <a:pPr marL="400050" indent="-285750">
              <a:buSzPts val="1800"/>
              <a:buFont typeface="Arial" panose="020B0604020202020204" pitchFamily="34" charset="0"/>
              <a:buChar char="•"/>
            </a:pPr>
            <a:r>
              <a:rPr lang="en-GB" sz="1400" dirty="0">
                <a:solidFill>
                  <a:prstClr val="black"/>
                </a:solidFill>
                <a:latin typeface="Calibri" panose="020F0502020204030204"/>
              </a:rPr>
              <a:t>Two-factor authentication</a:t>
            </a:r>
          </a:p>
          <a:p>
            <a:pPr marL="400050" indent="-285750">
              <a:buSzPts val="1800"/>
              <a:buFont typeface="Arial" panose="020B0604020202020204" pitchFamily="34" charset="0"/>
              <a:buChar char="•"/>
            </a:pPr>
            <a:r>
              <a:rPr lang="en-GB" sz="1400" dirty="0">
                <a:solidFill>
                  <a:prstClr val="black"/>
                </a:solidFill>
                <a:latin typeface="Calibri" panose="020F0502020204030204"/>
              </a:rPr>
              <a:t>Biometrics</a:t>
            </a:r>
          </a:p>
          <a:p>
            <a:pPr marL="400050" indent="-285750">
              <a:buSzPts val="1800"/>
              <a:buFont typeface="Arial" panose="020B0604020202020204" pitchFamily="34" charset="0"/>
              <a:buChar char="•"/>
            </a:pPr>
            <a:r>
              <a:rPr lang="en-GB" sz="1400" dirty="0">
                <a:solidFill>
                  <a:prstClr val="black"/>
                </a:solidFill>
                <a:latin typeface="Calibri" panose="020F0502020204030204"/>
              </a:rPr>
              <a:t>CAPTCHA</a:t>
            </a:r>
          </a:p>
          <a:p>
            <a:pPr marL="400050" indent="-285750">
              <a:buSzPts val="1800"/>
              <a:buFont typeface="Arial" panose="020B0604020202020204" pitchFamily="34" charset="0"/>
              <a:buChar char="•"/>
            </a:pPr>
            <a:r>
              <a:rPr lang="en-GB" sz="1400" dirty="0">
                <a:solidFill>
                  <a:prstClr val="black"/>
                </a:solidFill>
                <a:latin typeface="Calibri" panose="020F0502020204030204"/>
              </a:rPr>
              <a:t>Staff training</a:t>
            </a:r>
          </a:p>
          <a:p>
            <a:pPr marL="114300">
              <a:buSzPts val="1800"/>
            </a:pPr>
            <a:endParaRPr lang="en-GB" sz="1400" dirty="0">
              <a:solidFill>
                <a:prstClr val="black"/>
              </a:solidFill>
              <a:latin typeface="Calibri" panose="020F0502020204030204"/>
            </a:endParaRPr>
          </a:p>
          <a:p>
            <a:pPr marL="457200" indent="-342900">
              <a:buSzPts val="1800"/>
              <a:buFontTx/>
              <a:buChar char="●"/>
            </a:pPr>
            <a:endParaRPr lang="en-GB" sz="1400" dirty="0">
              <a:solidFill>
                <a:prstClr val="black"/>
              </a:solidFill>
              <a:latin typeface="Calibri" panose="020F0502020204030204"/>
            </a:endParaRPr>
          </a:p>
        </p:txBody>
      </p:sp>
      <p:pic>
        <p:nvPicPr>
          <p:cNvPr id="24" name="Google Shape;202;p24"/>
          <p:cNvPicPr preferRelativeResize="0"/>
          <p:nvPr/>
        </p:nvPicPr>
        <p:blipFill rotWithShape="1">
          <a:blip r:embed="rId8">
            <a:alphaModFix/>
          </a:blip>
          <a:srcRect l="29539" r="20738"/>
          <a:stretch/>
        </p:blipFill>
        <p:spPr>
          <a:xfrm>
            <a:off x="8389684" y="2587802"/>
            <a:ext cx="705092" cy="945377"/>
          </a:xfrm>
          <a:prstGeom prst="rect">
            <a:avLst/>
          </a:prstGeom>
          <a:noFill/>
          <a:ln>
            <a:noFill/>
          </a:ln>
        </p:spPr>
      </p:pic>
      <p:sp>
        <p:nvSpPr>
          <p:cNvPr id="8" name="TextBox 7"/>
          <p:cNvSpPr txBox="1"/>
          <p:nvPr/>
        </p:nvSpPr>
        <p:spPr>
          <a:xfrm>
            <a:off x="1837475" y="837158"/>
            <a:ext cx="3291325" cy="523220"/>
          </a:xfrm>
          <a:prstGeom prst="rect">
            <a:avLst/>
          </a:prstGeom>
          <a:noFill/>
        </p:spPr>
        <p:txBody>
          <a:bodyPr wrap="square" rtlCol="0">
            <a:spAutoFit/>
          </a:bodyPr>
          <a:lstStyle/>
          <a:p>
            <a:r>
              <a:rPr lang="en-GB" sz="2800" dirty="0">
                <a:solidFill>
                  <a:prstClr val="white"/>
                </a:solidFill>
                <a:latin typeface="Calibri" panose="020F0502020204030204"/>
              </a:rPr>
              <a:t>Lesson 5</a:t>
            </a:r>
          </a:p>
        </p:txBody>
      </p:sp>
      <p:sp>
        <p:nvSpPr>
          <p:cNvPr id="28" name="TextBox 27"/>
          <p:cNvSpPr txBox="1"/>
          <p:nvPr/>
        </p:nvSpPr>
        <p:spPr>
          <a:xfrm>
            <a:off x="6408538" y="830127"/>
            <a:ext cx="3291325" cy="523220"/>
          </a:xfrm>
          <a:prstGeom prst="rect">
            <a:avLst/>
          </a:prstGeom>
          <a:noFill/>
        </p:spPr>
        <p:txBody>
          <a:bodyPr wrap="square" rtlCol="0">
            <a:spAutoFit/>
          </a:bodyPr>
          <a:lstStyle/>
          <a:p>
            <a:r>
              <a:rPr lang="en-GB" sz="2800" dirty="0">
                <a:solidFill>
                  <a:prstClr val="white"/>
                </a:solidFill>
                <a:latin typeface="Calibri" panose="020F0502020204030204"/>
              </a:rPr>
              <a:t>Lesson 6</a:t>
            </a:r>
          </a:p>
        </p:txBody>
      </p:sp>
    </p:spTree>
    <p:extLst>
      <p:ext uri="{BB962C8B-B14F-4D97-AF65-F5344CB8AC3E}">
        <p14:creationId xmlns:p14="http://schemas.microsoft.com/office/powerpoint/2010/main" val="253745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35868" y="676335"/>
          <a:ext cx="9870132" cy="3073414"/>
        </p:xfrm>
        <a:graphic>
          <a:graphicData uri="http://schemas.openxmlformats.org/drawingml/2006/table">
            <a:tbl>
              <a:tblPr firstRow="1" bandRow="1">
                <a:tableStyleId>{5C22544A-7EE6-4342-B048-85BDC9FD1C3A}</a:tableStyleId>
              </a:tblPr>
              <a:tblGrid>
                <a:gridCol w="4935066">
                  <a:extLst>
                    <a:ext uri="{9D8B030D-6E8A-4147-A177-3AD203B41FA5}">
                      <a16:colId xmlns:a16="http://schemas.microsoft.com/office/drawing/2014/main" val="163302815"/>
                    </a:ext>
                  </a:extLst>
                </a:gridCol>
                <a:gridCol w="4935066">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46502" y="666243"/>
            <a:ext cx="3534857" cy="345479"/>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152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 Who is John </a:t>
            </a:r>
            <a:r>
              <a:rPr kumimoji="0" lang="en-GB" sz="1520" b="1" i="0" u="none" strike="noStrike" kern="14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Godber</a:t>
            </a:r>
            <a:r>
              <a:rPr kumimoji="0" lang="en-GB" sz="152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GB" sz="152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325F3BC3-8AA3-4F03-8745-82E459D56B1B}"/>
              </a:ext>
            </a:extLst>
          </p:cNvPr>
          <p:cNvSpPr/>
          <p:nvPr/>
        </p:nvSpPr>
        <p:spPr>
          <a:xfrm>
            <a:off x="23251" y="133908"/>
            <a:ext cx="1845738"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Drama</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44F2476E-83DD-498D-AF9F-D294B95184EE}"/>
              </a:ext>
            </a:extLst>
          </p:cNvPr>
          <p:cNvSpPr/>
          <p:nvPr/>
        </p:nvSpPr>
        <p:spPr>
          <a:xfrm>
            <a:off x="6605493" y="138649"/>
            <a:ext cx="1044473"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7</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11E54A8-6827-44A6-B86E-1762044BFFF8}"/>
              </a:ext>
            </a:extLst>
          </p:cNvPr>
          <p:cNvSpPr/>
          <p:nvPr/>
        </p:nvSpPr>
        <p:spPr>
          <a:xfrm>
            <a:off x="7662582" y="139666"/>
            <a:ext cx="1274501"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2</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605493" y="4260019"/>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69E19D7-2734-4F67-9A05-F9D6A69A0F72}"/>
              </a:ext>
            </a:extLst>
          </p:cNvPr>
          <p:cNvSpPr txBox="1"/>
          <p:nvPr/>
        </p:nvSpPr>
        <p:spPr>
          <a:xfrm>
            <a:off x="2851457" y="150201"/>
            <a:ext cx="344876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Pantomime</a:t>
            </a:r>
          </a:p>
        </p:txBody>
      </p:sp>
      <p:sp>
        <p:nvSpPr>
          <p:cNvPr id="3" name="TextBox 2"/>
          <p:cNvSpPr txBox="1"/>
          <p:nvPr/>
        </p:nvSpPr>
        <p:spPr>
          <a:xfrm>
            <a:off x="6545050" y="4204830"/>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0" y="1078295"/>
            <a:ext cx="4804755" cy="2376805"/>
          </a:xfrm>
          <a:prstGeom prst="rect">
            <a:avLst/>
          </a:prstGeom>
          <a:noFill/>
        </p:spPr>
        <p:txBody>
          <a:bodyPr wrap="square" rtlCol="0">
            <a:spAutoFit/>
          </a:bodyPr>
          <a:lstStyle/>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John </a:t>
            </a:r>
            <a:r>
              <a:rPr kumimoji="0" lang="en-GB" sz="1000" b="0" i="0" u="none" strike="noStrike" kern="1400" cap="none" spc="0" normalizeH="0" baseline="0" noProof="0" dirty="0" err="1">
                <a:ln>
                  <a:noFill/>
                </a:ln>
                <a:solidFill>
                  <a:srgbClr val="000000"/>
                </a:solidFill>
                <a:effectLst/>
                <a:uLnTx/>
                <a:uFillTx/>
                <a:latin typeface="Calibri" panose="020F0502020204030204"/>
                <a:ea typeface="+mn-ea"/>
                <a:cs typeface="+mn-cs"/>
              </a:rPr>
              <a:t>Godber</a:t>
            </a: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 is an English dramatist—primarily known for his observational comedies</a:t>
            </a:r>
          </a:p>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err="1">
                <a:ln>
                  <a:noFill/>
                </a:ln>
                <a:solidFill>
                  <a:srgbClr val="000000"/>
                </a:solidFill>
                <a:effectLst/>
                <a:uLnTx/>
                <a:uFillTx/>
                <a:latin typeface="Calibri" panose="020F0502020204030204"/>
                <a:ea typeface="+mn-ea"/>
                <a:cs typeface="+mn-cs"/>
              </a:rPr>
              <a:t>Godber</a:t>
            </a: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 was born in 1956, in Upton, near Pontefract, West Yorkshire</a:t>
            </a:r>
          </a:p>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He trained as a teacher of drama at Bretton Hall College</a:t>
            </a:r>
          </a:p>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He became the artistic director of Hull Truck Theatre Company in 1984</a:t>
            </a:r>
          </a:p>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A 1993 survey for </a:t>
            </a:r>
            <a:r>
              <a:rPr kumimoji="0" lang="en-GB" sz="1000" b="0" i="1" u="none" strike="noStrike" kern="1400" cap="none" spc="0" normalizeH="0" baseline="0" noProof="0" dirty="0">
                <a:ln>
                  <a:noFill/>
                </a:ln>
                <a:solidFill>
                  <a:srgbClr val="000000"/>
                </a:solidFill>
                <a:effectLst/>
                <a:uLnTx/>
                <a:uFillTx/>
                <a:latin typeface="Calibri" panose="020F0502020204030204"/>
                <a:ea typeface="+mn-ea"/>
                <a:cs typeface="+mn-cs"/>
              </a:rPr>
              <a:t>Plays and Players </a:t>
            </a: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magazine cited </a:t>
            </a:r>
            <a:r>
              <a:rPr kumimoji="0" lang="en-GB" sz="1000" b="0" i="0" u="none" strike="noStrike" kern="1400" cap="none" spc="0" normalizeH="0" baseline="0" noProof="0" dirty="0" err="1">
                <a:ln>
                  <a:noFill/>
                </a:ln>
                <a:solidFill>
                  <a:srgbClr val="000000"/>
                </a:solidFill>
                <a:effectLst/>
                <a:uLnTx/>
                <a:uFillTx/>
                <a:latin typeface="Calibri" panose="020F0502020204030204"/>
                <a:ea typeface="+mn-ea"/>
                <a:cs typeface="+mn-cs"/>
              </a:rPr>
              <a:t>Godber</a:t>
            </a: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 as the third most performed playwright in the UK, after Shakespeare and Alan </a:t>
            </a:r>
            <a:r>
              <a:rPr kumimoji="0" lang="en-GB" sz="1000" b="0" i="0" u="none" strike="noStrike" kern="1400" cap="none" spc="0" normalizeH="0" baseline="0" noProof="0" dirty="0" err="1">
                <a:ln>
                  <a:noFill/>
                </a:ln>
                <a:solidFill>
                  <a:srgbClr val="000000"/>
                </a:solidFill>
                <a:effectLst/>
                <a:uLnTx/>
                <a:uFillTx/>
                <a:latin typeface="Calibri" panose="020F0502020204030204"/>
                <a:ea typeface="+mn-ea"/>
                <a:cs typeface="+mn-cs"/>
              </a:rPr>
              <a:t>Ayckbourn</a:t>
            </a:r>
            <a:endPar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endParaRPr>
          </a:p>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His plays are performed all over the world</a:t>
            </a:r>
          </a:p>
          <a:p>
            <a:pPr marL="359994" marR="0" lvl="0" indent="-35999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In 2011, </a:t>
            </a:r>
            <a:r>
              <a:rPr kumimoji="0" lang="en-GB" sz="1000" b="0" i="0" u="none" strike="noStrike" kern="1400" cap="none" spc="0" normalizeH="0" baseline="0" noProof="0" dirty="0" err="1">
                <a:ln>
                  <a:noFill/>
                </a:ln>
                <a:solidFill>
                  <a:srgbClr val="000000"/>
                </a:solidFill>
                <a:effectLst/>
                <a:uLnTx/>
                <a:uFillTx/>
                <a:latin typeface="Calibri" panose="020F0502020204030204"/>
                <a:ea typeface="+mn-ea"/>
                <a:cs typeface="+mn-cs"/>
              </a:rPr>
              <a:t>Godber</a:t>
            </a: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 became creative director at Theatre Royal Wakefield and set up The John </a:t>
            </a:r>
            <a:r>
              <a:rPr kumimoji="0" lang="en-GB" sz="1000" b="0" i="0" u="none" strike="noStrike" kern="1400" cap="none" spc="0" normalizeH="0" baseline="0" noProof="0" dirty="0" err="1">
                <a:ln>
                  <a:noFill/>
                </a:ln>
                <a:solidFill>
                  <a:srgbClr val="000000"/>
                </a:solidFill>
                <a:effectLst/>
                <a:uLnTx/>
                <a:uFillTx/>
                <a:latin typeface="Calibri" panose="020F0502020204030204"/>
                <a:ea typeface="+mn-ea"/>
                <a:cs typeface="+mn-cs"/>
              </a:rPr>
              <a:t>Godber</a:t>
            </a:r>
            <a:r>
              <a:rPr kumimoji="0" lang="en-GB" sz="1000" b="0" i="0" u="none" strike="noStrike" kern="1400" cap="none" spc="0" normalizeH="0" baseline="0" noProof="0" dirty="0">
                <a:ln>
                  <a:noFill/>
                </a:ln>
                <a:solidFill>
                  <a:srgbClr val="000000"/>
                </a:solidFill>
                <a:effectLst/>
                <a:uLnTx/>
                <a:uFillTx/>
                <a:latin typeface="Calibri" panose="020F0502020204030204"/>
                <a:ea typeface="+mn-ea"/>
                <a:cs typeface="+mn-cs"/>
              </a:rPr>
              <a:t> Company as its resident company.</a:t>
            </a:r>
          </a:p>
        </p:txBody>
      </p:sp>
      <p:sp>
        <p:nvSpPr>
          <p:cNvPr id="2" name="TextBox 1">
            <a:extLst>
              <a:ext uri="{FF2B5EF4-FFF2-40B4-BE49-F238E27FC236}">
                <a16:creationId xmlns:a16="http://schemas.microsoft.com/office/drawing/2014/main" id="{62C71B19-6FB0-4DFE-8061-39CB0E4EF48E}"/>
              </a:ext>
            </a:extLst>
          </p:cNvPr>
          <p:cNvSpPr txBox="1"/>
          <p:nvPr/>
        </p:nvSpPr>
        <p:spPr>
          <a:xfrm>
            <a:off x="3364848" y="4208754"/>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46118" y="4172151"/>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3" name="Table 22">
            <a:extLst>
              <a:ext uri="{FF2B5EF4-FFF2-40B4-BE49-F238E27FC236}">
                <a16:creationId xmlns:a16="http://schemas.microsoft.com/office/drawing/2014/main" id="{69A7FBE7-D6FD-4EAA-B03B-C1FC97D8A974}"/>
              </a:ext>
            </a:extLst>
          </p:cNvPr>
          <p:cNvGraphicFramePr>
            <a:graphicFrameLocks noGrp="1"/>
          </p:cNvGraphicFramePr>
          <p:nvPr/>
        </p:nvGraphicFramePr>
        <p:xfrm>
          <a:off x="35868" y="3784586"/>
          <a:ext cx="9870132" cy="3073414"/>
        </p:xfrm>
        <a:graphic>
          <a:graphicData uri="http://schemas.openxmlformats.org/drawingml/2006/table">
            <a:tbl>
              <a:tblPr firstRow="1" bandRow="1">
                <a:tableStyleId>{5C22544A-7EE6-4342-B048-85BDC9FD1C3A}</a:tableStyleId>
              </a:tblPr>
              <a:tblGrid>
                <a:gridCol w="4935066">
                  <a:extLst>
                    <a:ext uri="{9D8B030D-6E8A-4147-A177-3AD203B41FA5}">
                      <a16:colId xmlns:a16="http://schemas.microsoft.com/office/drawing/2014/main" val="163302815"/>
                    </a:ext>
                  </a:extLst>
                </a:gridCol>
                <a:gridCol w="4935066">
                  <a:extLst>
                    <a:ext uri="{9D8B030D-6E8A-4147-A177-3AD203B41FA5}">
                      <a16:colId xmlns:a16="http://schemas.microsoft.com/office/drawing/2014/main" val="3581695665"/>
                    </a:ext>
                  </a:extLst>
                </a:gridCol>
              </a:tblGrid>
              <a:tr h="387523">
                <a:tc>
                  <a:txBody>
                    <a:bodyPr/>
                    <a:lstStyle/>
                    <a:p>
                      <a:endParaRPr lang="en-GB" dirty="0"/>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7" name="Rectangle 16">
            <a:extLst>
              <a:ext uri="{FF2B5EF4-FFF2-40B4-BE49-F238E27FC236}">
                <a16:creationId xmlns:a16="http://schemas.microsoft.com/office/drawing/2014/main" id="{3D5E536C-05E9-498D-9C59-47611FED59F2}"/>
              </a:ext>
            </a:extLst>
          </p:cNvPr>
          <p:cNvSpPr/>
          <p:nvPr/>
        </p:nvSpPr>
        <p:spPr>
          <a:xfrm>
            <a:off x="4989646" y="679059"/>
            <a:ext cx="3534857" cy="358816"/>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152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 </a:t>
            </a:r>
            <a:r>
              <a:rPr kumimoji="0" lang="en-GB" sz="16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Playwright</a:t>
            </a:r>
            <a:endParaRPr kumimoji="0" lang="en-GB" sz="105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8E4A6DE7-B3C3-4AA6-A315-5C4C860B16D6}"/>
              </a:ext>
            </a:extLst>
          </p:cNvPr>
          <p:cNvSpPr txBox="1"/>
          <p:nvPr/>
        </p:nvSpPr>
        <p:spPr>
          <a:xfrm>
            <a:off x="4965617" y="1082827"/>
            <a:ext cx="4929749" cy="2351156"/>
          </a:xfrm>
          <a:prstGeom prst="rect">
            <a:avLst/>
          </a:prstGeom>
          <a:noFill/>
        </p:spPr>
        <p:txBody>
          <a:bodyPr wrap="square" rtlCol="0">
            <a:spAutoFit/>
          </a:bodyPr>
          <a:lstStyle/>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Playwrights</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often known as writers, dramatists, or scriptwriters, write the story for the theatrical productions.</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The story or script is written in a specific format. The playwright writes the dialogue of a character next to, or under, their name. They also include descriptions of settings, and stage directions for the actors and actresses to take to production. </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Playwrights</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have an extremely difficult job. They must not only write a good script but also must find a producer willing to finance the production. In some instances, a producer may have an idea that they want developed, and will hire a playwright to write a suitable script.</a:t>
            </a:r>
          </a:p>
        </p:txBody>
      </p:sp>
      <p:sp>
        <p:nvSpPr>
          <p:cNvPr id="19" name="Rectangle 18">
            <a:extLst>
              <a:ext uri="{FF2B5EF4-FFF2-40B4-BE49-F238E27FC236}">
                <a16:creationId xmlns:a16="http://schemas.microsoft.com/office/drawing/2014/main" id="{F0DF84C5-D34D-4AB9-9D24-D503B9643FF6}"/>
              </a:ext>
            </a:extLst>
          </p:cNvPr>
          <p:cNvSpPr/>
          <p:nvPr/>
        </p:nvSpPr>
        <p:spPr>
          <a:xfrm>
            <a:off x="48451" y="3784586"/>
            <a:ext cx="3534857" cy="367024"/>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15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 Theatrical Skills</a:t>
            </a:r>
            <a:endParaRPr kumimoji="0" lang="en-GB" sz="15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D1203409-60C6-47D9-8C98-78B7E55CBD14}"/>
              </a:ext>
            </a:extLst>
          </p:cNvPr>
          <p:cNvSpPr txBox="1"/>
          <p:nvPr/>
        </p:nvSpPr>
        <p:spPr>
          <a:xfrm>
            <a:off x="25200" y="4196638"/>
            <a:ext cx="4929749" cy="239501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direct address: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when a character speaks directly to the audience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stereotype:</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 fixed general image or set of characteristics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improvisation: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a piece of drama that is made up on the spot by performers without using any prepared material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flashback: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a scene which shows events from before the main action of the play</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mime: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the use of movements, gestures and facial expressions to communicate an idea without words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marking the moment: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a technique that draws the audience’s attention to an important moment</a:t>
            </a:r>
          </a:p>
        </p:txBody>
      </p:sp>
      <p:sp>
        <p:nvSpPr>
          <p:cNvPr id="25" name="Rectangle 24">
            <a:extLst>
              <a:ext uri="{FF2B5EF4-FFF2-40B4-BE49-F238E27FC236}">
                <a16:creationId xmlns:a16="http://schemas.microsoft.com/office/drawing/2014/main" id="{3869F0C0-46FB-4A7E-B4E1-1A652457EAA6}"/>
              </a:ext>
            </a:extLst>
          </p:cNvPr>
          <p:cNvSpPr/>
          <p:nvPr/>
        </p:nvSpPr>
        <p:spPr>
          <a:xfrm>
            <a:off x="4999502" y="3790332"/>
            <a:ext cx="3534857" cy="348685"/>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00"/>
              </a:spcAft>
              <a:buClrTx/>
              <a:buSzTx/>
              <a:buFontTx/>
              <a:buNone/>
              <a:tabLst/>
              <a:defRPr/>
            </a:pPr>
            <a:r>
              <a:rPr kumimoji="0" lang="en-GB" sz="14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 </a:t>
            </a:r>
            <a:r>
              <a:rPr kumimoji="0" lang="en-GB" sz="1400" b="1" i="0" u="none" strike="noStrike" kern="14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Godber’s</a:t>
            </a:r>
            <a:r>
              <a:rPr kumimoji="0" lang="en-GB" sz="14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Style</a:t>
            </a:r>
            <a:endParaRPr kumimoji="0" lang="en-GB" sz="10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865CA1B6-4592-46CF-A085-E1E585EED3EF}"/>
              </a:ext>
            </a:extLst>
          </p:cNvPr>
          <p:cNvSpPr txBox="1"/>
          <p:nvPr/>
        </p:nvSpPr>
        <p:spPr>
          <a:xfrm>
            <a:off x="4976251" y="4148087"/>
            <a:ext cx="4929749" cy="2633285"/>
          </a:xfrm>
          <a:prstGeom prst="rect">
            <a:avLst/>
          </a:prstGeom>
          <a:noFill/>
        </p:spPr>
        <p:txBody>
          <a:bodyPr wrap="square" rtlCol="0" anchor="t">
            <a:spAutoFit/>
          </a:bodyPr>
          <a:lstStyle/>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fast pace</a:t>
            </a: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moving or developing very quickly </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slick</a:t>
            </a: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something done in a smooth and efficient way</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comedy</a:t>
            </a: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a play characterised by its humorous or satirical tone and its depiction of amusing people or incidents </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synchronised</a:t>
            </a: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to cause two or more things to happen at the same time and speed as each other</a:t>
            </a:r>
          </a:p>
          <a:p>
            <a:pPr marL="359994" marR="0" lvl="0" indent="-359994"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000" b="1" i="0" u="sng" strike="noStrike" kern="1400" cap="none" spc="0" normalizeH="0" baseline="0" noProof="0" dirty="0">
                <a:ln>
                  <a:noFill/>
                </a:ln>
                <a:solidFill>
                  <a:srgbClr val="000000"/>
                </a:solidFill>
                <a:effectLst/>
                <a:uLnTx/>
                <a:uFillTx/>
                <a:latin typeface="Calibri" panose="020F0502020204030204" pitchFamily="34" charset="0"/>
                <a:ea typeface="+mn-ea"/>
                <a:cs typeface="+mn-cs"/>
              </a:rPr>
              <a:t>movement</a:t>
            </a:r>
            <a:r>
              <a:rPr kumimoji="0" lang="en-GB" sz="1000" b="1"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sz="10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where  (and how) an actor moves on stage, what this communicates to the audience, and the effect this has upon  the drama</a:t>
            </a:r>
          </a:p>
        </p:txBody>
      </p:sp>
      <p:sp>
        <p:nvSpPr>
          <p:cNvPr id="5" name="AutoShape 2" descr="Costume and Props Hire | National Theatre"/>
          <p:cNvSpPr>
            <a:spLocks noChangeAspect="1" noChangeArrowheads="1"/>
          </p:cNvSpPr>
          <p:nvPr/>
        </p:nvSpPr>
        <p:spPr bwMode="auto">
          <a:xfrm>
            <a:off x="178826" y="-12162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42342" y="33191"/>
            <a:ext cx="518080" cy="547425"/>
          </a:xfrm>
          <a:prstGeom prst="rect">
            <a:avLst/>
          </a:prstGeom>
          <a:noFill/>
          <a:ln>
            <a:noFill/>
          </a:ln>
        </p:spPr>
      </p:pic>
      <p:graphicFrame>
        <p:nvGraphicFramePr>
          <p:cNvPr id="28" name="Table 27">
            <a:extLst>
              <a:ext uri="{FF2B5EF4-FFF2-40B4-BE49-F238E27FC236}">
                <a16:creationId xmlns:a16="http://schemas.microsoft.com/office/drawing/2014/main" id="{341D0CB2-1579-4357-ADB2-BC295E5C7746}"/>
              </a:ext>
            </a:extLst>
          </p:cNvPr>
          <p:cNvGraphicFramePr>
            <a:graphicFrameLocks noGrp="1"/>
          </p:cNvGraphicFramePr>
          <p:nvPr/>
        </p:nvGraphicFramePr>
        <p:xfrm>
          <a:off x="23250" y="168054"/>
          <a:ext cx="8951121" cy="365760"/>
        </p:xfrm>
        <a:graphic>
          <a:graphicData uri="http://schemas.openxmlformats.org/drawingml/2006/table">
            <a:tbl>
              <a:tblPr firstRow="1" bandRow="1">
                <a:tableStyleId>{5C22544A-7EE6-4342-B048-85BDC9FD1C3A}</a:tableStyleId>
              </a:tblPr>
              <a:tblGrid>
                <a:gridCol w="2237780">
                  <a:extLst>
                    <a:ext uri="{9D8B030D-6E8A-4147-A177-3AD203B41FA5}">
                      <a16:colId xmlns:a16="http://schemas.microsoft.com/office/drawing/2014/main" val="2728078994"/>
                    </a:ext>
                  </a:extLst>
                </a:gridCol>
                <a:gridCol w="4337327">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8">
                  <a:extLst>
                    <a:ext uri="{9D8B030D-6E8A-4147-A177-3AD203B41FA5}">
                      <a16:colId xmlns:a16="http://schemas.microsoft.com/office/drawing/2014/main" val="514512078"/>
                    </a:ext>
                  </a:extLst>
                </a:gridCol>
              </a:tblGrid>
              <a:tr h="250864">
                <a:tc>
                  <a:txBody>
                    <a:bodyPr/>
                    <a:lstStyle/>
                    <a:p>
                      <a:pPr algn="ctr"/>
                      <a:r>
                        <a:rPr lang="en-GB" b="0" baseline="0" dirty="0">
                          <a:latin typeface="Arial" panose="020B0604020202020204" pitchFamily="34" charset="0"/>
                          <a:cs typeface="Arial" panose="020B0604020202020204" pitchFamily="34" charset="0"/>
                        </a:rPr>
                        <a:t>Drama</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John </a:t>
                      </a:r>
                      <a:r>
                        <a:rPr lang="en-GB" b="0" dirty="0" err="1">
                          <a:latin typeface="Arial" panose="020B0604020202020204" pitchFamily="34" charset="0"/>
                          <a:cs typeface="Arial" panose="020B0604020202020204" pitchFamily="34" charset="0"/>
                        </a:rPr>
                        <a:t>Godber</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a:latin typeface="Arial" panose="020B0604020202020204" pitchFamily="34" charset="0"/>
                          <a:cs typeface="Arial" panose="020B0604020202020204" pitchFamily="34" charset="0"/>
                        </a:rPr>
                        <a:t>Year</a:t>
                      </a:r>
                      <a:r>
                        <a:rPr lang="en-GB" b="0" baseline="0">
                          <a:latin typeface="Arial" panose="020B0604020202020204" pitchFamily="34" charset="0"/>
                          <a:cs typeface="Arial" panose="020B0604020202020204" pitchFamily="34" charset="0"/>
                        </a:rPr>
                        <a:t> 9</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Term 1</a:t>
                      </a: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spTree>
    <p:extLst>
      <p:ext uri="{BB962C8B-B14F-4D97-AF65-F5344CB8AC3E}">
        <p14:creationId xmlns:p14="http://schemas.microsoft.com/office/powerpoint/2010/main" val="125300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18472" y="673305"/>
          <a:ext cx="9887529" cy="3073414"/>
        </p:xfrm>
        <a:graphic>
          <a:graphicData uri="http://schemas.openxmlformats.org/drawingml/2006/table">
            <a:tbl>
              <a:tblPr firstRow="1" bandRow="1">
                <a:tableStyleId>{5C22544A-7EE6-4342-B048-85BDC9FD1C3A}</a:tableStyleId>
              </a:tblPr>
              <a:tblGrid>
                <a:gridCol w="3295843">
                  <a:extLst>
                    <a:ext uri="{9D8B030D-6E8A-4147-A177-3AD203B41FA5}">
                      <a16:colId xmlns:a16="http://schemas.microsoft.com/office/drawing/2014/main" val="163302815"/>
                    </a:ext>
                  </a:extLst>
                </a:gridCol>
                <a:gridCol w="3295843">
                  <a:extLst>
                    <a:ext uri="{9D8B030D-6E8A-4147-A177-3AD203B41FA5}">
                      <a16:colId xmlns:a16="http://schemas.microsoft.com/office/drawing/2014/main" val="3581695665"/>
                    </a:ext>
                  </a:extLst>
                </a:gridCol>
                <a:gridCol w="3295843">
                  <a:extLst>
                    <a:ext uri="{9D8B030D-6E8A-4147-A177-3AD203B41FA5}">
                      <a16:colId xmlns:a16="http://schemas.microsoft.com/office/drawing/2014/main" val="1662650907"/>
                    </a:ext>
                  </a:extLst>
                </a:gridCol>
              </a:tblGrid>
              <a:tr h="387523">
                <a:tc>
                  <a:txBody>
                    <a:bodyPr/>
                    <a:lstStyle/>
                    <a:p>
                      <a:endParaRPr lang="en-GB" sz="10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400" dirty="0">
                          <a:solidFill>
                            <a:srgbClr val="FFFFFF"/>
                          </a:solidFill>
                          <a:latin typeface="Arial" panose="020B0604020202020204" pitchFamily="34" charset="0"/>
                          <a:cs typeface="Arial" panose="020B0604020202020204" pitchFamily="34" charset="0"/>
                        </a:rPr>
                        <a:t>2 – Vocabulary</a:t>
                      </a:r>
                      <a:endParaRPr lang="en-GB" sz="1200" b="1" kern="1400" dirty="0">
                        <a:solidFill>
                          <a:srgbClr val="000000"/>
                        </a:solidFill>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3 – Context: The Great Depression</a:t>
                      </a:r>
                    </a:p>
                  </a:txBody>
                  <a:tcP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sz="100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indent="0">
                        <a:lnSpc>
                          <a:spcPct val="150000"/>
                        </a:lnSpc>
                        <a:buFont typeface="Arial" panose="020B0604020202020204" pitchFamily="34" charset="0"/>
                        <a:buNone/>
                      </a:pPr>
                      <a:r>
                        <a:rPr lang="en-GB" sz="1000" b="1" dirty="0">
                          <a:latin typeface="Arial" panose="020B0604020202020204" pitchFamily="34" charset="0"/>
                          <a:cs typeface="Arial" panose="020B0604020202020204" pitchFamily="34" charset="0"/>
                        </a:rPr>
                        <a:t>illustrates (verb):  </a:t>
                      </a:r>
                      <a:r>
                        <a:rPr lang="en-GB" sz="1000" dirty="0">
                          <a:latin typeface="Arial" panose="020B0604020202020204" pitchFamily="34" charset="0"/>
                          <a:cs typeface="Arial" panose="020B0604020202020204" pitchFamily="34" charset="0"/>
                        </a:rPr>
                        <a:t>to make something clear or visible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000" i="1" dirty="0">
                          <a:latin typeface="Arial" panose="020B0604020202020204" pitchFamily="34" charset="0"/>
                          <a:cs typeface="Arial" panose="020B0604020202020204" pitchFamily="34" charset="0"/>
                        </a:rPr>
                        <a:t>e.g. The novella illustrates a patriarchal society. </a:t>
                      </a:r>
                      <a:endParaRPr lang="en-GB" sz="1000"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GB" sz="1000" b="1" dirty="0">
                          <a:latin typeface="Arial" panose="020B0604020202020204" pitchFamily="34" charset="0"/>
                          <a:cs typeface="Arial" panose="020B0604020202020204" pitchFamily="34" charset="0"/>
                        </a:rPr>
                        <a:t>depicts (verb): </a:t>
                      </a:r>
                      <a:r>
                        <a:rPr lang="en-GB" sz="1000" dirty="0">
                          <a:latin typeface="Arial" panose="020B0604020202020204" pitchFamily="34" charset="0"/>
                          <a:cs typeface="Arial" panose="020B0604020202020204" pitchFamily="34" charset="0"/>
                        </a:rPr>
                        <a:t>to portray in words; describe e</a:t>
                      </a:r>
                      <a:r>
                        <a:rPr lang="en-GB" sz="1000" i="1" dirty="0">
                          <a:latin typeface="Arial" panose="020B0604020202020204" pitchFamily="34" charset="0"/>
                          <a:cs typeface="Arial" panose="020B0604020202020204" pitchFamily="34" charset="0"/>
                        </a:rPr>
                        <a:t>.g. Steinbeck depicts Slim as extremely powerful when he uses the simile ‘God - like’.</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000" b="1" dirty="0">
                          <a:latin typeface="Arial" panose="020B0604020202020204" pitchFamily="34" charset="0"/>
                          <a:cs typeface="Arial" panose="020B0604020202020204" pitchFamily="34" charset="0"/>
                        </a:rPr>
                        <a:t>educates (verb): </a:t>
                      </a:r>
                      <a:r>
                        <a:rPr lang="en-GB" sz="1000" dirty="0">
                          <a:latin typeface="Arial" panose="020B0604020202020204" pitchFamily="34" charset="0"/>
                          <a:cs typeface="Arial" panose="020B0604020202020204" pitchFamily="34" charset="0"/>
                        </a:rPr>
                        <a:t>to develop the mental, moral or social understanding of someone e.g. </a:t>
                      </a:r>
                      <a:r>
                        <a:rPr lang="en-GB" sz="1000" i="1" dirty="0">
                          <a:latin typeface="Arial" panose="020B0604020202020204" pitchFamily="34" charset="0"/>
                          <a:cs typeface="Arial" panose="020B0604020202020204" pitchFamily="34" charset="0"/>
                        </a:rPr>
                        <a:t>e.g. Steinbeck educates us about the impact of racial discrimination in the 1930s.</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000" b="1" dirty="0">
                          <a:latin typeface="Arial" panose="020B0604020202020204" pitchFamily="34" charset="0"/>
                          <a:cs typeface="Arial" panose="020B0604020202020204" pitchFamily="34" charset="0"/>
                        </a:rPr>
                        <a:t>alludes (verb):  </a:t>
                      </a:r>
                      <a:r>
                        <a:rPr lang="en-GB" sz="1000" dirty="0">
                          <a:latin typeface="Arial" panose="020B0604020202020204" pitchFamily="34" charset="0"/>
                          <a:cs typeface="Arial" panose="020B0604020202020204" pitchFamily="34" charset="0"/>
                        </a:rPr>
                        <a:t>to hint at something indirectly </a:t>
                      </a:r>
                      <a:r>
                        <a:rPr lang="en-GB" sz="1000" i="1" dirty="0">
                          <a:latin typeface="Arial" panose="020B0604020202020204" pitchFamily="34" charset="0"/>
                          <a:cs typeface="Arial" panose="020B0604020202020204" pitchFamily="34" charset="0"/>
                        </a:rPr>
                        <a:t>e.g. Curley’s wife’s mannerisms allude to her loneliness. </a:t>
                      </a:r>
                      <a:endParaRPr lang="en-GB" sz="10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‘Of Mice and Men’ is set in Salinas, California – where John Steinbeck was born.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novella is set in the 1930s during the time of the Great Depression.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Great Depression started in 1929 when the Wall Street Crash meant the USA’s economy was destroyed.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Unemployment during the Great Depression rose to 25%. Many people had very little money.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Lots of farmers and ranch (farm) workers often moved from one place to another to try find jobs. </a:t>
                      </a: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23251" y="643402"/>
            <a:ext cx="3534857" cy="292259"/>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200" b="1"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 Methods</a:t>
            </a:r>
            <a:endParaRPr kumimoji="0" lang="en-GB" sz="12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0" y="1052195"/>
            <a:ext cx="3261034" cy="237212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foreshadowing: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clues or hints towards something that will happen later on in the story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cyclical structure: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the conditions at the end of a story are in some way the same as the start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simile: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of one thing to another, using ‘like’ or ‘as’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colloquialisms</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words or phrases that are informal/ slang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vulgarisms: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word or expression that is offensive such as swearing </a:t>
            </a: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17008" y="80186"/>
            <a:ext cx="518080" cy="547425"/>
          </a:xfrm>
          <a:prstGeom prst="rect">
            <a:avLst/>
          </a:prstGeom>
          <a:noFill/>
          <a:ln>
            <a:noFill/>
          </a:ln>
        </p:spPr>
      </p:pic>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18472" y="3770547"/>
          <a:ext cx="9887647" cy="5017331"/>
        </p:xfrm>
        <a:graphic>
          <a:graphicData uri="http://schemas.openxmlformats.org/drawingml/2006/table">
            <a:tbl>
              <a:tblPr firstRow="1" bandRow="1">
                <a:tableStyleId>{5C22544A-7EE6-4342-B048-85BDC9FD1C3A}</a:tableStyleId>
              </a:tblPr>
              <a:tblGrid>
                <a:gridCol w="3283567">
                  <a:extLst>
                    <a:ext uri="{9D8B030D-6E8A-4147-A177-3AD203B41FA5}">
                      <a16:colId xmlns:a16="http://schemas.microsoft.com/office/drawing/2014/main" val="163302815"/>
                    </a:ext>
                  </a:extLst>
                </a:gridCol>
                <a:gridCol w="3302040">
                  <a:extLst>
                    <a:ext uri="{9D8B030D-6E8A-4147-A177-3AD203B41FA5}">
                      <a16:colId xmlns:a16="http://schemas.microsoft.com/office/drawing/2014/main" val="3581695665"/>
                    </a:ext>
                  </a:extLst>
                </a:gridCol>
                <a:gridCol w="3302040">
                  <a:extLst>
                    <a:ext uri="{9D8B030D-6E8A-4147-A177-3AD203B41FA5}">
                      <a16:colId xmlns:a16="http://schemas.microsoft.com/office/drawing/2014/main" val="1662650907"/>
                    </a:ext>
                  </a:extLst>
                </a:gridCol>
              </a:tblGrid>
              <a:tr h="38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4 -  Context 2: Oppression in the 1930s </a:t>
                      </a: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5 -  Grammar: Speech Marks</a:t>
                      </a: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6 – Themes </a:t>
                      </a:r>
                    </a:p>
                  </a:txBody>
                  <a:tcPr>
                    <a:solidFill>
                      <a:schemeClr val="accent1">
                        <a:lumMod val="75000"/>
                      </a:schemeClr>
                    </a:solidFill>
                  </a:tcPr>
                </a:tc>
                <a:extLst>
                  <a:ext uri="{0D108BD9-81ED-4DB2-BD59-A6C34878D82A}">
                    <a16:rowId xmlns:a16="http://schemas.microsoft.com/office/drawing/2014/main" val="1986237655"/>
                  </a:ext>
                </a:extLst>
              </a:tr>
              <a:tr h="100394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t>
                      </a:r>
                      <a:r>
                        <a:rPr lang="en-GB" sz="1000" b="1" u="sng" dirty="0">
                          <a:latin typeface="Arial" panose="020B0604020202020204" pitchFamily="34" charset="0"/>
                          <a:cs typeface="Arial" panose="020B0604020202020204" pitchFamily="34" charset="0"/>
                        </a:rPr>
                        <a:t>Race and Segregation </a:t>
                      </a: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Racial discrimination was not illegal in 1930s America.</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White and black people were segregated (separated) and black people were considered as second class citizens, e.g. they were paid less </a:t>
                      </a:r>
                    </a:p>
                    <a:p>
                      <a:pPr>
                        <a:lnSpc>
                          <a:spcPct val="150000"/>
                        </a:lnSpc>
                      </a:pPr>
                      <a:r>
                        <a:rPr lang="en-GB" sz="1000" b="1" u="sng" dirty="0">
                          <a:latin typeface="Arial" panose="020B0604020202020204" pitchFamily="34" charset="0"/>
                          <a:cs typeface="Arial" panose="020B0604020202020204" pitchFamily="34" charset="0"/>
                        </a:rPr>
                        <a:t>Disability </a:t>
                      </a: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People with disabilities were prejudiced against. </a:t>
                      </a:r>
                    </a:p>
                    <a:p>
                      <a:pPr>
                        <a:lnSpc>
                          <a:spcPct val="150000"/>
                        </a:lnSpc>
                      </a:pPr>
                      <a:r>
                        <a:rPr lang="en-GB" sz="1000" b="1" u="sng" dirty="0">
                          <a:latin typeface="Arial" panose="020B0604020202020204" pitchFamily="34" charset="0"/>
                          <a:cs typeface="Arial" panose="020B0604020202020204" pitchFamily="34" charset="0"/>
                        </a:rPr>
                        <a:t>Age </a:t>
                      </a: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elderly were vulnerable during the Great Depression as they lost savings or could not find new work. </a:t>
                      </a:r>
                    </a:p>
                    <a:p>
                      <a:pPr>
                        <a:lnSpc>
                          <a:spcPct val="150000"/>
                        </a:lnSpc>
                      </a:pPr>
                      <a:r>
                        <a:rPr lang="en-GB" sz="1000" b="1" u="sng" dirty="0">
                          <a:latin typeface="Arial" panose="020B0604020202020204" pitchFamily="34" charset="0"/>
                          <a:cs typeface="Arial" panose="020B0604020202020204" pitchFamily="34" charset="0"/>
                        </a:rPr>
                        <a:t>Gender </a:t>
                      </a: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Women were not treated equally compared to men.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There was a patriarchal society, where women were seen as inferior (not as strong/intelligent) as men. </a:t>
                      </a:r>
                    </a:p>
                  </a:txBody>
                  <a:tcPr>
                    <a:solidFill>
                      <a:schemeClr val="accent5">
                        <a:lumMod val="20000"/>
                        <a:lumOff val="80000"/>
                      </a:schemeClr>
                    </a:solidFill>
                  </a:tcPr>
                </a:tc>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Punctuation is used in </a:t>
                      </a:r>
                      <a:r>
                        <a:rPr lang="en-GB" sz="1000" b="1" dirty="0">
                          <a:latin typeface="Arial" panose="020B0604020202020204" pitchFamily="34" charset="0"/>
                          <a:cs typeface="Arial" panose="020B0604020202020204" pitchFamily="34" charset="0"/>
                        </a:rPr>
                        <a:t>direct speech </a:t>
                      </a:r>
                      <a:r>
                        <a:rPr lang="en-GB" sz="1000" dirty="0">
                          <a:latin typeface="Arial" panose="020B0604020202020204" pitchFamily="34" charset="0"/>
                          <a:cs typeface="Arial" panose="020B0604020202020204" pitchFamily="34" charset="0"/>
                        </a:rPr>
                        <a:t>to separate </a:t>
                      </a:r>
                      <a:r>
                        <a:rPr lang="en-GB" sz="1000" b="1" dirty="0">
                          <a:latin typeface="Arial" panose="020B0604020202020204" pitchFamily="34" charset="0"/>
                          <a:cs typeface="Arial" panose="020B0604020202020204" pitchFamily="34" charset="0"/>
                        </a:rPr>
                        <a:t>spoken words</a:t>
                      </a:r>
                      <a:r>
                        <a:rPr lang="en-GB" sz="1000" dirty="0">
                          <a:latin typeface="Arial" panose="020B0604020202020204" pitchFamily="34" charset="0"/>
                          <a:cs typeface="Arial" panose="020B0604020202020204" pitchFamily="34" charset="0"/>
                        </a:rPr>
                        <a:t>, or </a:t>
                      </a:r>
                      <a:r>
                        <a:rPr lang="en-GB" sz="1000" b="1" dirty="0">
                          <a:latin typeface="Arial" panose="020B0604020202020204" pitchFamily="34" charset="0"/>
                          <a:cs typeface="Arial" panose="020B0604020202020204" pitchFamily="34" charset="0"/>
                        </a:rPr>
                        <a:t>dialogue, </a:t>
                      </a:r>
                      <a:r>
                        <a:rPr lang="en-GB" sz="1000" dirty="0">
                          <a:latin typeface="Arial" panose="020B0604020202020204" pitchFamily="34" charset="0"/>
                          <a:cs typeface="Arial" panose="020B0604020202020204" pitchFamily="34" charset="0"/>
                        </a:rPr>
                        <a:t>from the rest of a story.</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words spoken by a character sit inside </a:t>
                      </a:r>
                      <a:r>
                        <a:rPr lang="en-GB" sz="1000" b="1" dirty="0">
                          <a:latin typeface="Arial" panose="020B0604020202020204" pitchFamily="34" charset="0"/>
                          <a:cs typeface="Arial" panose="020B0604020202020204" pitchFamily="34" charset="0"/>
                        </a:rPr>
                        <a:t>speech marks</a:t>
                      </a:r>
                      <a:r>
                        <a:rPr lang="en-GB" sz="1000" dirty="0">
                          <a:latin typeface="Arial" panose="020B0604020202020204" pitchFamily="34" charset="0"/>
                          <a:cs typeface="Arial" panose="020B0604020202020204" pitchFamily="34" charset="0"/>
                        </a:rPr>
                        <a:t>: e.g. </a:t>
                      </a:r>
                      <a:r>
                        <a:rPr lang="en-GB" sz="1000" i="1" dirty="0">
                          <a:latin typeface="Arial" panose="020B0604020202020204" pitchFamily="34" charset="0"/>
                          <a:cs typeface="Arial" panose="020B0604020202020204" pitchFamily="34" charset="0"/>
                        </a:rPr>
                        <a:t>“Did you hear that noise?” whispered George.   </a:t>
                      </a:r>
                    </a:p>
                    <a:p>
                      <a:pPr marL="171450" indent="-171450">
                        <a:buFont typeface="Arial" panose="020B0604020202020204" pitchFamily="34" charset="0"/>
                        <a:buChar char="•"/>
                      </a:pPr>
                      <a:endParaRPr lang="en-GB" sz="10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 </a:t>
                      </a:r>
                      <a:r>
                        <a:rPr lang="en-GB" sz="1000" b="1" dirty="0">
                          <a:latin typeface="Arial" panose="020B0604020202020204" pitchFamily="34" charset="0"/>
                          <a:cs typeface="Arial" panose="020B0604020202020204" pitchFamily="34" charset="0"/>
                        </a:rPr>
                        <a:t>new speaker </a:t>
                      </a:r>
                      <a:r>
                        <a:rPr lang="en-GB" sz="1000" dirty="0">
                          <a:latin typeface="Arial" panose="020B0604020202020204" pitchFamily="34" charset="0"/>
                          <a:cs typeface="Arial" panose="020B0604020202020204" pitchFamily="34" charset="0"/>
                        </a:rPr>
                        <a:t>in conversation needs a </a:t>
                      </a:r>
                      <a:r>
                        <a:rPr lang="en-GB" sz="1000" b="1" dirty="0">
                          <a:latin typeface="Arial" panose="020B0604020202020204" pitchFamily="34" charset="0"/>
                          <a:cs typeface="Arial" panose="020B0604020202020204" pitchFamily="34" charset="0"/>
                        </a:rPr>
                        <a:t>new line</a:t>
                      </a:r>
                      <a:r>
                        <a:rPr lang="en-GB" sz="10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Each </a:t>
                      </a:r>
                      <a:r>
                        <a:rPr lang="en-GB" sz="1000" b="1" dirty="0">
                          <a:latin typeface="Arial" panose="020B0604020202020204" pitchFamily="34" charset="0"/>
                          <a:cs typeface="Arial" panose="020B0604020202020204" pitchFamily="34" charset="0"/>
                        </a:rPr>
                        <a:t>new line </a:t>
                      </a:r>
                      <a:r>
                        <a:rPr lang="en-GB" sz="1000" dirty="0">
                          <a:latin typeface="Arial" panose="020B0604020202020204" pitchFamily="34" charset="0"/>
                          <a:cs typeface="Arial" panose="020B0604020202020204" pitchFamily="34" charset="0"/>
                        </a:rPr>
                        <a:t>of direct speech should also start with a </a:t>
                      </a:r>
                      <a:r>
                        <a:rPr lang="en-GB" sz="1000" b="1" dirty="0">
                          <a:latin typeface="Arial" panose="020B0604020202020204" pitchFamily="34" charset="0"/>
                          <a:cs typeface="Arial" panose="020B0604020202020204" pitchFamily="34" charset="0"/>
                        </a:rPr>
                        <a:t>capital letter</a:t>
                      </a:r>
                      <a:r>
                        <a:rPr lang="en-GB" sz="10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i="1" dirty="0">
                          <a:latin typeface="Arial" panose="020B0604020202020204" pitchFamily="34" charset="0"/>
                          <a:cs typeface="Arial" panose="020B0604020202020204" pitchFamily="34" charset="0"/>
                        </a:rPr>
                        <a:t>“I think there is something moving in the bushes,” George said.</a:t>
                      </a:r>
                    </a:p>
                    <a:p>
                      <a:pPr marL="0" indent="0">
                        <a:buFont typeface="Arial" panose="020B0604020202020204" pitchFamily="34" charset="0"/>
                        <a:buNone/>
                      </a:pPr>
                      <a:br>
                        <a:rPr lang="en-GB" sz="1000" i="1" dirty="0">
                          <a:latin typeface="Arial" panose="020B0604020202020204" pitchFamily="34" charset="0"/>
                          <a:cs typeface="Arial" panose="020B0604020202020204" pitchFamily="34" charset="0"/>
                        </a:rPr>
                      </a:br>
                      <a:r>
                        <a:rPr lang="en-GB" sz="1000" i="1" dirty="0">
                          <a:latin typeface="Arial" panose="020B0604020202020204" pitchFamily="34" charset="0"/>
                          <a:cs typeface="Arial" panose="020B0604020202020204" pitchFamily="34" charset="0"/>
                        </a:rPr>
                        <a:t>“I can’t see anything,” said Lennie. </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Each section of direct speech should end with a </a:t>
                      </a:r>
                      <a:r>
                        <a:rPr lang="en-GB" sz="1000" b="1" dirty="0">
                          <a:latin typeface="Arial" panose="020B0604020202020204" pitchFamily="34" charset="0"/>
                          <a:cs typeface="Arial" panose="020B0604020202020204" pitchFamily="34" charset="0"/>
                        </a:rPr>
                        <a:t>punctuation mark</a:t>
                      </a:r>
                      <a:r>
                        <a:rPr lang="en-GB" sz="1000" dirty="0">
                          <a:latin typeface="Arial" panose="020B0604020202020204" pitchFamily="34" charset="0"/>
                          <a:cs typeface="Arial" panose="020B0604020202020204" pitchFamily="34" charset="0"/>
                        </a:rPr>
                        <a:t>, e.g. full stop, question mark or exclamation mark:  </a:t>
                      </a:r>
                    </a:p>
                    <a:p>
                      <a:pPr marL="0" indent="0">
                        <a:buFont typeface="Arial" panose="020B0604020202020204" pitchFamily="34" charset="0"/>
                        <a:buNone/>
                      </a:pPr>
                      <a:endParaRPr lang="en-GB" sz="1000" i="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i="1" dirty="0">
                          <a:latin typeface="Arial" panose="020B0604020202020204" pitchFamily="34" charset="0"/>
                          <a:cs typeface="Arial" panose="020B0604020202020204" pitchFamily="34" charset="0"/>
                        </a:rPr>
                        <a:t>“Listen! I definitely heard something that time!” whispered George.  </a:t>
                      </a:r>
                    </a:p>
                    <a:p>
                      <a:pPr marL="0" indent="0">
                        <a:buFont typeface="Arial" panose="020B0604020202020204" pitchFamily="34" charset="0"/>
                        <a:buNone/>
                      </a:pPr>
                      <a:endParaRPr lang="en-GB" sz="1000" i="1"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indent="0">
                        <a:lnSpc>
                          <a:spcPct val="150000"/>
                        </a:lnSpc>
                        <a:buFont typeface="Arial" panose="020B0604020202020204" pitchFamily="34" charset="0"/>
                        <a:buNone/>
                      </a:pPr>
                      <a:r>
                        <a:rPr lang="en-GB" sz="1000" b="1" u="sng" dirty="0">
                          <a:latin typeface="Arial" panose="020B0604020202020204" pitchFamily="34" charset="0"/>
                          <a:cs typeface="Arial" panose="020B0604020202020204" pitchFamily="34" charset="0"/>
                        </a:rPr>
                        <a:t>theme</a:t>
                      </a:r>
                      <a:r>
                        <a:rPr lang="en-GB" sz="1000" b="1"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rPr>
                        <a:t>a ‘big idea’ that runs throughout a whole text </a:t>
                      </a:r>
                      <a:endParaRPr lang="en-GB" sz="1000"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GB" sz="1000" b="1" u="sng" dirty="0">
                          <a:latin typeface="Arial" panose="020B0604020202020204" pitchFamily="34" charset="0"/>
                          <a:cs typeface="Arial" panose="020B0604020202020204" pitchFamily="34" charset="0"/>
                        </a:rPr>
                        <a:t>Friendships:</a:t>
                      </a:r>
                    </a:p>
                    <a:p>
                      <a:pPr marL="171450" indent="-171450">
                        <a:lnSpc>
                          <a:spcPct val="150000"/>
                        </a:lnSpc>
                        <a:buFont typeface="Arial" panose="020B0604020202020204" pitchFamily="34" charset="0"/>
                        <a:buChar char="•"/>
                      </a:pPr>
                      <a:r>
                        <a:rPr lang="en-GB" sz="1000" b="0" dirty="0">
                          <a:latin typeface="Arial" panose="020B0604020202020204" pitchFamily="34" charset="0"/>
                          <a:cs typeface="Arial" panose="020B0604020202020204" pitchFamily="34" charset="0"/>
                        </a:rPr>
                        <a:t>Friendships in the story include George and Lennie, Crooks and Lennie, George and Slim.</a:t>
                      </a:r>
                    </a:p>
                    <a:p>
                      <a:pPr marL="171450" indent="-171450">
                        <a:lnSpc>
                          <a:spcPct val="150000"/>
                        </a:lnSpc>
                        <a:buFont typeface="Arial" panose="020B0604020202020204" pitchFamily="34" charset="0"/>
                        <a:buChar char="•"/>
                      </a:pPr>
                      <a:r>
                        <a:rPr lang="en-GB" sz="1000" b="0" dirty="0">
                          <a:latin typeface="Arial" panose="020B0604020202020204" pitchFamily="34" charset="0"/>
                          <a:cs typeface="Arial" panose="020B0604020202020204" pitchFamily="34" charset="0"/>
                        </a:rPr>
                        <a:t>These friendships show how people benefit from companionship.</a:t>
                      </a:r>
                      <a:endParaRPr lang="en-GB" sz="1000"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GB" sz="1000" b="1" u="sng" dirty="0">
                          <a:latin typeface="Arial" panose="020B0604020202020204" pitchFamily="34" charset="0"/>
                          <a:cs typeface="Arial" panose="020B0604020202020204" pitchFamily="34" charset="0"/>
                        </a:rPr>
                        <a:t>The American Dream: </a:t>
                      </a:r>
                    </a:p>
                    <a:p>
                      <a:pPr marL="171450" indent="-171450">
                        <a:lnSpc>
                          <a:spcPct val="150000"/>
                        </a:lnSpc>
                        <a:buFont typeface="Arial" panose="020B0604020202020204" pitchFamily="34" charset="0"/>
                        <a:buChar char="•"/>
                      </a:pPr>
                      <a:r>
                        <a:rPr lang="en-GB" sz="1000" b="0" dirty="0">
                          <a:latin typeface="Arial" panose="020B0604020202020204" pitchFamily="34" charset="0"/>
                          <a:cs typeface="Arial" panose="020B0604020202020204" pitchFamily="34" charset="0"/>
                        </a:rPr>
                        <a:t>‘The American Dream’ is the idea of a happy way of living </a:t>
                      </a:r>
                    </a:p>
                    <a:p>
                      <a:pPr marL="171450" indent="-171450">
                        <a:lnSpc>
                          <a:spcPct val="150000"/>
                        </a:lnSpc>
                        <a:buFont typeface="Arial" panose="020B0604020202020204" pitchFamily="34" charset="0"/>
                        <a:buChar char="•"/>
                      </a:pPr>
                      <a:r>
                        <a:rPr lang="en-GB" sz="1000" b="0" dirty="0">
                          <a:latin typeface="Arial" panose="020B0604020202020204" pitchFamily="34" charset="0"/>
                          <a:cs typeface="Arial" panose="020B0604020202020204" pitchFamily="34" charset="0"/>
                        </a:rPr>
                        <a:t>Many Americans think this can be achieved by working hard and then becoming successful</a:t>
                      </a:r>
                    </a:p>
                    <a:p>
                      <a:pPr marL="171450" indent="-171450">
                        <a:lnSpc>
                          <a:spcPct val="150000"/>
                        </a:lnSpc>
                        <a:buFont typeface="Arial" panose="020B0604020202020204" pitchFamily="34" charset="0"/>
                        <a:buChar char="•"/>
                      </a:pPr>
                      <a:r>
                        <a:rPr lang="en-GB" sz="1000" b="0" dirty="0">
                          <a:latin typeface="Arial" panose="020B0604020202020204" pitchFamily="34" charset="0"/>
                          <a:cs typeface="Arial" panose="020B0604020202020204" pitchFamily="34" charset="0"/>
                        </a:rPr>
                        <a:t>‘Of Mice and Men’ suggests how the American Dream does not always work out because of things like unemployment and oppression.</a:t>
                      </a:r>
                      <a:endParaRPr lang="en-GB" sz="1000"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GB" sz="1000" b="1" u="sng" dirty="0">
                          <a:latin typeface="Arial" panose="020B0604020202020204" pitchFamily="34" charset="0"/>
                          <a:cs typeface="Arial" panose="020B0604020202020204" pitchFamily="34" charset="0"/>
                        </a:rPr>
                        <a:t>Loneliness: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There are lots of lonely characters in the story, such as Crooks and Curley’s Wife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Steinbeck uses these characters to reflect on the discrimination people suffered from in the 1930s which led to loneliness. </a:t>
                      </a: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17" name="Table 16">
            <a:extLst>
              <a:ext uri="{FF2B5EF4-FFF2-40B4-BE49-F238E27FC236}">
                <a16:creationId xmlns:a16="http://schemas.microsoft.com/office/drawing/2014/main" id="{341D0CB2-1579-4357-ADB2-BC295E5C7746}"/>
              </a:ext>
            </a:extLst>
          </p:cNvPr>
          <p:cNvGraphicFramePr>
            <a:graphicFrameLocks noGrp="1"/>
          </p:cNvGraphicFramePr>
          <p:nvPr/>
        </p:nvGraphicFramePr>
        <p:xfrm>
          <a:off x="0" y="168054"/>
          <a:ext cx="8974372" cy="365760"/>
        </p:xfrm>
        <a:graphic>
          <a:graphicData uri="http://schemas.openxmlformats.org/drawingml/2006/table">
            <a:tbl>
              <a:tblPr firstRow="1" bandRow="1">
                <a:tableStyleId>{5C22544A-7EE6-4342-B048-85BDC9FD1C3A}</a:tableStyleId>
              </a:tblPr>
              <a:tblGrid>
                <a:gridCol w="2243593">
                  <a:extLst>
                    <a:ext uri="{9D8B030D-6E8A-4147-A177-3AD203B41FA5}">
                      <a16:colId xmlns:a16="http://schemas.microsoft.com/office/drawing/2014/main" val="2728078994"/>
                    </a:ext>
                  </a:extLst>
                </a:gridCol>
                <a:gridCol w="4348593">
                  <a:extLst>
                    <a:ext uri="{9D8B030D-6E8A-4147-A177-3AD203B41FA5}">
                      <a16:colId xmlns:a16="http://schemas.microsoft.com/office/drawing/2014/main" val="198842116"/>
                    </a:ext>
                  </a:extLst>
                </a:gridCol>
                <a:gridCol w="1073888">
                  <a:extLst>
                    <a:ext uri="{9D8B030D-6E8A-4147-A177-3AD203B41FA5}">
                      <a16:colId xmlns:a16="http://schemas.microsoft.com/office/drawing/2014/main" val="3977308552"/>
                    </a:ext>
                  </a:extLst>
                </a:gridCol>
                <a:gridCol w="1308298">
                  <a:extLst>
                    <a:ext uri="{9D8B030D-6E8A-4147-A177-3AD203B41FA5}">
                      <a16:colId xmlns:a16="http://schemas.microsoft.com/office/drawing/2014/main" val="514512078"/>
                    </a:ext>
                  </a:extLst>
                </a:gridCol>
              </a:tblGrid>
              <a:tr h="250864">
                <a:tc>
                  <a:txBody>
                    <a:bodyPr/>
                    <a:lstStyle/>
                    <a:p>
                      <a:endParaRPr lang="en-GB" dirty="0"/>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a:p>
                  </a:txBody>
                  <a:tcPr>
                    <a:solidFill>
                      <a:schemeClr val="accent1">
                        <a:lumMod val="75000"/>
                      </a:schemeClr>
                    </a:solidFill>
                  </a:tcPr>
                </a:tc>
                <a:tc>
                  <a:txBody>
                    <a:bodyPr/>
                    <a:lstStyle/>
                    <a:p>
                      <a:endParaRPr lang="en-GB" dirty="0"/>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sp>
        <p:nvSpPr>
          <p:cNvPr id="18" name="Rectangle 17">
            <a:extLst>
              <a:ext uri="{FF2B5EF4-FFF2-40B4-BE49-F238E27FC236}">
                <a16:creationId xmlns:a16="http://schemas.microsoft.com/office/drawing/2014/main" id="{6B3CF8B4-BC2D-4B59-A231-E837248B1F8F}"/>
              </a:ext>
            </a:extLst>
          </p:cNvPr>
          <p:cNvSpPr/>
          <p:nvPr/>
        </p:nvSpPr>
        <p:spPr>
          <a:xfrm>
            <a:off x="129309" y="102079"/>
            <a:ext cx="1845738" cy="449418"/>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English</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60C6135F-8638-4A38-B362-3F7DBB334DBD}"/>
              </a:ext>
            </a:extLst>
          </p:cNvPr>
          <p:cNvSpPr/>
          <p:nvPr/>
        </p:nvSpPr>
        <p:spPr>
          <a:xfrm>
            <a:off x="6582242" y="126992"/>
            <a:ext cx="1044473" cy="449418"/>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9</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833CE041-6BD8-4956-897C-3C4D6983DB94}"/>
              </a:ext>
            </a:extLst>
          </p:cNvPr>
          <p:cNvSpPr/>
          <p:nvPr/>
        </p:nvSpPr>
        <p:spPr>
          <a:xfrm>
            <a:off x="7637213" y="126259"/>
            <a:ext cx="1274501"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1</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CB5B0089-84E8-46BF-BC4B-98CF8242B45E}"/>
              </a:ext>
            </a:extLst>
          </p:cNvPr>
          <p:cNvSpPr txBox="1"/>
          <p:nvPr/>
        </p:nvSpPr>
        <p:spPr>
          <a:xfrm>
            <a:off x="1975047" y="132472"/>
            <a:ext cx="487847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 Mice and Men’ – John Steinbeck</a:t>
            </a:r>
          </a:p>
        </p:txBody>
      </p:sp>
      <p:sp>
        <p:nvSpPr>
          <p:cNvPr id="5" name="Rectangle 4">
            <a:extLst>
              <a:ext uri="{FF2B5EF4-FFF2-40B4-BE49-F238E27FC236}">
                <a16:creationId xmlns:a16="http://schemas.microsoft.com/office/drawing/2014/main" id="{45E21220-2828-4447-A005-F28C9D2F5648}"/>
              </a:ext>
            </a:extLst>
          </p:cNvPr>
          <p:cNvSpPr/>
          <p:nvPr/>
        </p:nvSpPr>
        <p:spPr>
          <a:xfrm>
            <a:off x="3328513" y="781762"/>
            <a:ext cx="3274330" cy="28365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7001F671-EF72-4946-ACAD-78899112BF55}"/>
              </a:ext>
            </a:extLst>
          </p:cNvPr>
          <p:cNvSpPr/>
          <p:nvPr/>
        </p:nvSpPr>
        <p:spPr>
          <a:xfrm>
            <a:off x="6582242" y="974561"/>
            <a:ext cx="3323758" cy="27782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80C7BD33-A0C6-426E-B521-A565F22241E9}"/>
              </a:ext>
            </a:extLst>
          </p:cNvPr>
          <p:cNvSpPr/>
          <p:nvPr/>
        </p:nvSpPr>
        <p:spPr>
          <a:xfrm>
            <a:off x="29201" y="4166993"/>
            <a:ext cx="3283829" cy="250795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816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12618" y="653494"/>
          <a:ext cx="9893442" cy="3073414"/>
        </p:xfrm>
        <a:graphic>
          <a:graphicData uri="http://schemas.openxmlformats.org/drawingml/2006/table">
            <a:tbl>
              <a:tblPr firstRow="1" bandRow="1">
                <a:tableStyleId>{5C22544A-7EE6-4342-B048-85BDC9FD1C3A}</a:tableStyleId>
              </a:tblPr>
              <a:tblGrid>
                <a:gridCol w="3297814">
                  <a:extLst>
                    <a:ext uri="{9D8B030D-6E8A-4147-A177-3AD203B41FA5}">
                      <a16:colId xmlns:a16="http://schemas.microsoft.com/office/drawing/2014/main" val="163302815"/>
                    </a:ext>
                  </a:extLst>
                </a:gridCol>
                <a:gridCol w="3297814">
                  <a:extLst>
                    <a:ext uri="{9D8B030D-6E8A-4147-A177-3AD203B41FA5}">
                      <a16:colId xmlns:a16="http://schemas.microsoft.com/office/drawing/2014/main" val="3581695665"/>
                    </a:ext>
                  </a:extLst>
                </a:gridCol>
                <a:gridCol w="3297814">
                  <a:extLst>
                    <a:ext uri="{9D8B030D-6E8A-4147-A177-3AD203B41FA5}">
                      <a16:colId xmlns:a16="http://schemas.microsoft.com/office/drawing/2014/main" val="1662650907"/>
                    </a:ext>
                  </a:extLst>
                </a:gridCol>
              </a:tblGrid>
              <a:tr h="387523">
                <a:tc>
                  <a:txBody>
                    <a:bodyPr/>
                    <a:lstStyle/>
                    <a:p>
                      <a:r>
                        <a:rPr lang="en-GB" sz="1450" b="0" dirty="0">
                          <a:latin typeface="Arial" panose="020B0604020202020204" pitchFamily="34" charset="0"/>
                          <a:cs typeface="Arial" panose="020B0604020202020204" pitchFamily="34" charset="0"/>
                        </a:rPr>
                        <a:t>1 – Key Dates</a:t>
                      </a:r>
                    </a:p>
                  </a:txBody>
                  <a:tcPr anchor="ctr">
                    <a:solidFill>
                      <a:schemeClr val="accent1">
                        <a:lumMod val="75000"/>
                      </a:schemeClr>
                    </a:solidFill>
                  </a:tcPr>
                </a:tc>
                <a:tc>
                  <a:txBody>
                    <a:bodyPr/>
                    <a:lstStyle/>
                    <a:p>
                      <a:r>
                        <a:rPr lang="en-GB" sz="1450" b="0" dirty="0">
                          <a:latin typeface="Arial" panose="020B0604020202020204" pitchFamily="34" charset="0"/>
                          <a:cs typeface="Arial" panose="020B0604020202020204" pitchFamily="34" charset="0"/>
                        </a:rPr>
                        <a:t>2 – Opinions and Reasons</a:t>
                      </a:r>
                    </a:p>
                  </a:txBody>
                  <a:tcPr anchor="ctr">
                    <a:solidFill>
                      <a:schemeClr val="accent1">
                        <a:lumMod val="75000"/>
                      </a:schemeClr>
                    </a:solidFill>
                  </a:tcPr>
                </a:tc>
                <a:tc>
                  <a:txBody>
                    <a:bodyPr/>
                    <a:lstStyle/>
                    <a:p>
                      <a:r>
                        <a:rPr lang="en-GB" sz="1450" b="0" dirty="0">
                          <a:latin typeface="Arial" panose="020B0604020202020204" pitchFamily="34" charset="0"/>
                          <a:cs typeface="Arial" panose="020B0604020202020204" pitchFamily="34" charset="0"/>
                        </a:rPr>
                        <a:t>3 – Key vocabulary</a:t>
                      </a:r>
                    </a:p>
                  </a:txBody>
                  <a:tcPr anchor="ct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b="0" dirty="0"/>
                    </a:p>
                  </a:txBody>
                  <a:tcPr>
                    <a:solidFill>
                      <a:schemeClr val="accent5">
                        <a:lumMod val="20000"/>
                        <a:lumOff val="80000"/>
                      </a:schemeClr>
                    </a:solidFill>
                  </a:tcPr>
                </a:tc>
                <a:tc>
                  <a:txBody>
                    <a:bodyPr/>
                    <a:lstStyle/>
                    <a:p>
                      <a:endParaRPr lang="en-GB" b="0" dirty="0"/>
                    </a:p>
                  </a:txBody>
                  <a:tcPr>
                    <a:solidFill>
                      <a:schemeClr val="accent5">
                        <a:lumMod val="20000"/>
                        <a:lumOff val="80000"/>
                      </a:schemeClr>
                    </a:solidFill>
                  </a:tcPr>
                </a:tc>
                <a:tc>
                  <a:txBody>
                    <a:bodyPr/>
                    <a:lstStyle/>
                    <a:p>
                      <a:endParaRPr lang="en-GB" b="0"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12618" y="3770546"/>
          <a:ext cx="9893502" cy="3087453"/>
        </p:xfrm>
        <a:graphic>
          <a:graphicData uri="http://schemas.openxmlformats.org/drawingml/2006/table">
            <a:tbl>
              <a:tblPr firstRow="1" bandRow="1">
                <a:tableStyleId>{5C22544A-7EE6-4342-B048-85BDC9FD1C3A}</a:tableStyleId>
              </a:tblPr>
              <a:tblGrid>
                <a:gridCol w="3297834">
                  <a:extLst>
                    <a:ext uri="{9D8B030D-6E8A-4147-A177-3AD203B41FA5}">
                      <a16:colId xmlns:a16="http://schemas.microsoft.com/office/drawing/2014/main" val="163302815"/>
                    </a:ext>
                  </a:extLst>
                </a:gridCol>
                <a:gridCol w="3297834">
                  <a:extLst>
                    <a:ext uri="{9D8B030D-6E8A-4147-A177-3AD203B41FA5}">
                      <a16:colId xmlns:a16="http://schemas.microsoft.com/office/drawing/2014/main" val="3581695665"/>
                    </a:ext>
                  </a:extLst>
                </a:gridCol>
                <a:gridCol w="3297834">
                  <a:extLst>
                    <a:ext uri="{9D8B030D-6E8A-4147-A177-3AD203B41FA5}">
                      <a16:colId xmlns:a16="http://schemas.microsoft.com/office/drawing/2014/main" val="1662650907"/>
                    </a:ext>
                  </a:extLst>
                </a:gridCol>
              </a:tblGrid>
              <a:tr h="389293">
                <a:tc>
                  <a:txBody>
                    <a:bodyPr/>
                    <a:lstStyle/>
                    <a:p>
                      <a:r>
                        <a:rPr lang="en-GB" sz="1520" b="0" dirty="0">
                          <a:latin typeface="Arial" panose="020B0604020202020204" pitchFamily="34" charset="0"/>
                          <a:cs typeface="Arial" panose="020B0604020202020204" pitchFamily="34" charset="0"/>
                        </a:rPr>
                        <a:t>4 – Present Tense Verbs</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5 –</a:t>
                      </a:r>
                      <a:r>
                        <a:rPr lang="en-GB" sz="1520" b="0" baseline="0" dirty="0">
                          <a:latin typeface="Arial" panose="020B0604020202020204" pitchFamily="34" charset="0"/>
                          <a:cs typeface="Arial" panose="020B0604020202020204" pitchFamily="34" charset="0"/>
                        </a:rPr>
                        <a:t> </a:t>
                      </a:r>
                      <a:r>
                        <a:rPr lang="en-GB" sz="1520" b="0" dirty="0">
                          <a:latin typeface="Arial" panose="020B0604020202020204" pitchFamily="34" charset="0"/>
                          <a:cs typeface="Arial" panose="020B0604020202020204" pitchFamily="34" charset="0"/>
                        </a:rPr>
                        <a:t>Near Future Tense</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6 </a:t>
                      </a:r>
                      <a:r>
                        <a:rPr lang="en-GB" sz="1520" b="0" baseline="0" dirty="0">
                          <a:latin typeface="Arial" panose="020B0604020202020204" pitchFamily="34" charset="0"/>
                          <a:cs typeface="Arial" panose="020B0604020202020204" pitchFamily="34" charset="0"/>
                        </a:rPr>
                        <a:t>– </a:t>
                      </a:r>
                      <a:r>
                        <a:rPr lang="en-GB" sz="1520" b="0" dirty="0">
                          <a:latin typeface="Arial" panose="020B0604020202020204" pitchFamily="34" charset="0"/>
                          <a:cs typeface="Arial" panose="020B0604020202020204" pitchFamily="34" charset="0"/>
                        </a:rPr>
                        <a:t>Comparatives &amp; Superlatives</a:t>
                      </a:r>
                    </a:p>
                  </a:txBody>
                  <a:tcPr anchor="ctr">
                    <a:solidFill>
                      <a:schemeClr val="accent1">
                        <a:lumMod val="75000"/>
                      </a:schemeClr>
                    </a:solidFill>
                  </a:tcPr>
                </a:tc>
                <a:extLst>
                  <a:ext uri="{0D108BD9-81ED-4DB2-BD59-A6C34878D82A}">
                    <a16:rowId xmlns:a16="http://schemas.microsoft.com/office/drawing/2014/main" val="1986237655"/>
                  </a:ext>
                </a:extLst>
              </a:tr>
              <a:tr h="2698160">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tc>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8" name="Rectangle 17">
            <a:extLst>
              <a:ext uri="{FF2B5EF4-FFF2-40B4-BE49-F238E27FC236}">
                <a16:creationId xmlns:a16="http://schemas.microsoft.com/office/drawing/2014/main" id="{6B3CF8B4-BC2D-4B59-A231-E837248B1F8F}"/>
              </a:ext>
            </a:extLst>
          </p:cNvPr>
          <p:cNvSpPr/>
          <p:nvPr/>
        </p:nvSpPr>
        <p:spPr>
          <a:xfrm>
            <a:off x="-1" y="111067"/>
            <a:ext cx="2190307"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French</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60C6135F-8638-4A38-B362-3F7DBB334DBD}"/>
              </a:ext>
            </a:extLst>
          </p:cNvPr>
          <p:cNvSpPr/>
          <p:nvPr/>
        </p:nvSpPr>
        <p:spPr>
          <a:xfrm>
            <a:off x="6582242" y="136145"/>
            <a:ext cx="1081051"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8</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833CE041-6BD8-4956-897C-3C4D6983DB94}"/>
              </a:ext>
            </a:extLst>
          </p:cNvPr>
          <p:cNvSpPr/>
          <p:nvPr/>
        </p:nvSpPr>
        <p:spPr>
          <a:xfrm>
            <a:off x="7663293" y="131752"/>
            <a:ext cx="1274501" cy="417037"/>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95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4</a:t>
            </a:r>
            <a:endParaRPr kumimoji="0" lang="en-GB" sz="1083"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3" name="Table 42">
            <a:extLst>
              <a:ext uri="{FF2B5EF4-FFF2-40B4-BE49-F238E27FC236}">
                <a16:creationId xmlns:a16="http://schemas.microsoft.com/office/drawing/2014/main" id="{BEAB2049-43AF-4641-8E3C-65C3982420A4}"/>
              </a:ext>
            </a:extLst>
          </p:cNvPr>
          <p:cNvGraphicFramePr>
            <a:graphicFrameLocks noGrp="1"/>
          </p:cNvGraphicFramePr>
          <p:nvPr/>
        </p:nvGraphicFramePr>
        <p:xfrm>
          <a:off x="12617" y="168054"/>
          <a:ext cx="8961755" cy="402560"/>
        </p:xfrm>
        <a:graphic>
          <a:graphicData uri="http://schemas.openxmlformats.org/drawingml/2006/table">
            <a:tbl>
              <a:tblPr firstRow="1" bandRow="1">
                <a:tableStyleId>{5C22544A-7EE6-4342-B048-85BDC9FD1C3A}</a:tableStyleId>
              </a:tblPr>
              <a:tblGrid>
                <a:gridCol w="2240439">
                  <a:extLst>
                    <a:ext uri="{9D8B030D-6E8A-4147-A177-3AD203B41FA5}">
                      <a16:colId xmlns:a16="http://schemas.microsoft.com/office/drawing/2014/main" val="2728078994"/>
                    </a:ext>
                  </a:extLst>
                </a:gridCol>
                <a:gridCol w="4342479">
                  <a:extLst>
                    <a:ext uri="{9D8B030D-6E8A-4147-A177-3AD203B41FA5}">
                      <a16:colId xmlns:a16="http://schemas.microsoft.com/office/drawing/2014/main" val="198842116"/>
                    </a:ext>
                  </a:extLst>
                </a:gridCol>
                <a:gridCol w="1072378">
                  <a:extLst>
                    <a:ext uri="{9D8B030D-6E8A-4147-A177-3AD203B41FA5}">
                      <a16:colId xmlns:a16="http://schemas.microsoft.com/office/drawing/2014/main" val="3977308552"/>
                    </a:ext>
                  </a:extLst>
                </a:gridCol>
                <a:gridCol w="1306459">
                  <a:extLst>
                    <a:ext uri="{9D8B030D-6E8A-4147-A177-3AD203B41FA5}">
                      <a16:colId xmlns:a16="http://schemas.microsoft.com/office/drawing/2014/main" val="514512078"/>
                    </a:ext>
                  </a:extLst>
                </a:gridCol>
              </a:tblGrid>
              <a:tr h="402560">
                <a:tc>
                  <a:txBody>
                    <a:bodyPr/>
                    <a:lstStyle/>
                    <a:p>
                      <a:pPr algn="ctr"/>
                      <a:r>
                        <a:rPr lang="en-GB" b="0" dirty="0">
                          <a:latin typeface="Arial" panose="020B0604020202020204" pitchFamily="34" charset="0"/>
                          <a:cs typeface="Arial" panose="020B0604020202020204" pitchFamily="34" charset="0"/>
                        </a:rPr>
                        <a:t>French</a:t>
                      </a: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Customs and Celebrations</a:t>
                      </a: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Year 9</a:t>
                      </a: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Term 1</a:t>
                      </a: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pic>
        <p:nvPicPr>
          <p:cNvPr id="45"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83141" y="55210"/>
            <a:ext cx="518080" cy="547425"/>
          </a:xfrm>
          <a:prstGeom prst="rect">
            <a:avLst/>
          </a:prstGeom>
          <a:noFill/>
          <a:ln>
            <a:noFill/>
          </a:ln>
        </p:spPr>
      </p:pic>
      <p:sp>
        <p:nvSpPr>
          <p:cNvPr id="69" name="Text Box 24">
            <a:extLst>
              <a:ext uri="{FF2B5EF4-FFF2-40B4-BE49-F238E27FC236}">
                <a16:creationId xmlns:a16="http://schemas.microsoft.com/office/drawing/2014/main" id="{F5D756DE-2A98-40D2-8322-D3D40ED04DA5}"/>
              </a:ext>
            </a:extLst>
          </p:cNvPr>
          <p:cNvSpPr txBox="1"/>
          <p:nvPr/>
        </p:nvSpPr>
        <p:spPr>
          <a:xfrm>
            <a:off x="6562624" y="1015081"/>
            <a:ext cx="1887868" cy="2727872"/>
          </a:xfrm>
          <a:prstGeom prst="rect">
            <a:avLst/>
          </a:prstGeom>
          <a:noFill/>
          <a:ln w="6350">
            <a:noFill/>
          </a:ln>
        </p:spPr>
        <p:txBody>
          <a:bodyPr rot="0" spcFirstLastPara="0" vert="horz" wrap="square" lIns="90000" tIns="45720" rIns="91440" bIns="45720" numCol="1" spcCol="0" rtlCol="0" fromWordArt="0" anchor="t" anchorCtr="0" forceAA="0" compatLnSpc="1">
            <a:prstTxWarp prst="textNoShape">
              <a:avLst/>
            </a:prstTxWarp>
            <a:noAutofit/>
          </a:bodyPr>
          <a:lstStyle/>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billet	</a:t>
            </a:r>
            <a:r>
              <a:rPr lang="en-GB" sz="1000" dirty="0">
                <a:latin typeface="Arial" panose="020B0604020202020204" pitchFamily="34" charset="0"/>
                <a:ea typeface="Calibri" panose="020F0502020204030204" pitchFamily="34" charset="0"/>
                <a:cs typeface="Arial" panose="020B0604020202020204" pitchFamily="34" charset="0"/>
              </a:rPr>
              <a:t>	ticket</a:t>
            </a:r>
          </a:p>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défilé</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parade</a:t>
            </a:r>
          </a:p>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feu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d’artifice</a:t>
            </a:r>
            <a:r>
              <a:rPr lang="en-GB" sz="1000" dirty="0">
                <a:latin typeface="Arial" panose="020B0604020202020204" pitchFamily="34" charset="0"/>
                <a:ea typeface="Calibri" panose="020F0502020204030204" pitchFamily="34" charset="0"/>
                <a:cs typeface="Arial" panose="020B0604020202020204" pitchFamily="34" charset="0"/>
              </a:rPr>
              <a:t>	firework</a:t>
            </a:r>
          </a:p>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jeu</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game</a:t>
            </a:r>
          </a:p>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jouet</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toy</a:t>
            </a:r>
          </a:p>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jour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férié</a:t>
            </a:r>
            <a:r>
              <a:rPr lang="en-GB" sz="1000" dirty="0">
                <a:latin typeface="Arial" panose="020B0604020202020204" pitchFamily="34" charset="0"/>
                <a:ea typeface="Calibri" panose="020F0502020204030204" pitchFamily="34" charset="0"/>
                <a:cs typeface="Arial" panose="020B0604020202020204" pitchFamily="34" charset="0"/>
              </a:rPr>
              <a:t>      bank holiday</a:t>
            </a:r>
          </a:p>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repas</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meal</a:t>
            </a:r>
          </a:p>
          <a:p>
            <a:endParaRPr lang="en-GB" sz="1000" dirty="0">
              <a:latin typeface="Arial" panose="020B0604020202020204" pitchFamily="34" charset="0"/>
              <a:ea typeface="Calibri" panose="020F050202020403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67297E19-0665-4AEA-95A6-D1BBE5EE2EFA}"/>
              </a:ext>
            </a:extLst>
          </p:cNvPr>
          <p:cNvSpPr/>
          <p:nvPr/>
        </p:nvSpPr>
        <p:spPr>
          <a:xfrm>
            <a:off x="8251626" y="1024297"/>
            <a:ext cx="1806544" cy="2708434"/>
          </a:xfrm>
          <a:prstGeom prst="rect">
            <a:avLst/>
          </a:prstGeom>
        </p:spPr>
        <p:txBody>
          <a:bodyPr wrap="square">
            <a:spAutoFit/>
          </a:bodyPr>
          <a:lstStyle/>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s’amuser</a:t>
            </a:r>
            <a:r>
              <a:rPr lang="en-GB" sz="1000" dirty="0">
                <a:latin typeface="Arial" panose="020B0604020202020204" pitchFamily="34" charset="0"/>
                <a:ea typeface="Calibri" panose="020F0502020204030204" pitchFamily="34" charset="0"/>
                <a:cs typeface="Arial" panose="020B0604020202020204" pitchFamily="34" charset="0"/>
              </a:rPr>
              <a:t>       to have fun</a:t>
            </a: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célébrer</a:t>
            </a:r>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to celebrate</a:t>
            </a:r>
          </a:p>
          <a:p>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donner</a:t>
            </a:r>
            <a:r>
              <a:rPr lang="en-GB" sz="1000" dirty="0">
                <a:latin typeface="Arial" panose="020B0604020202020204" pitchFamily="34" charset="0"/>
                <a:ea typeface="Calibri" panose="020F0502020204030204" pitchFamily="34" charset="0"/>
                <a:cs typeface="Arial" panose="020B0604020202020204" pitchFamily="34" charset="0"/>
              </a:rPr>
              <a:t>	         to give</a:t>
            </a: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fêter</a:t>
            </a:r>
            <a:r>
              <a:rPr lang="en-GB" sz="1000" dirty="0">
                <a:latin typeface="Arial" panose="020B0604020202020204" pitchFamily="34" charset="0"/>
                <a:ea typeface="Calibri" panose="020F0502020204030204" pitchFamily="34" charset="0"/>
                <a:cs typeface="Arial" panose="020B0604020202020204" pitchFamily="34" charset="0"/>
              </a:rPr>
              <a:t>	         to celebrate</a:t>
            </a: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recevoir</a:t>
            </a:r>
            <a:r>
              <a:rPr lang="en-GB" sz="1000" dirty="0">
                <a:latin typeface="Arial" panose="020B0604020202020204" pitchFamily="34" charset="0"/>
                <a:ea typeface="Calibri" panose="020F0502020204030204" pitchFamily="34" charset="0"/>
                <a:cs typeface="Arial" panose="020B0604020202020204" pitchFamily="34" charset="0"/>
              </a:rPr>
              <a:t>	         to receive</a:t>
            </a:r>
          </a:p>
          <a:p>
            <a:endParaRPr lang="en-GB" sz="1000" dirty="0">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chercher</a:t>
            </a:r>
            <a:r>
              <a:rPr lang="en-GB" sz="1000" dirty="0">
                <a:latin typeface="Arial" panose="020B0604020202020204" pitchFamily="34" charset="0"/>
                <a:ea typeface="Calibri" panose="020F0502020204030204" pitchFamily="34" charset="0"/>
                <a:cs typeface="Arial" panose="020B0604020202020204" pitchFamily="34" charset="0"/>
              </a:rPr>
              <a:t>         to look for</a:t>
            </a:r>
          </a:p>
          <a:p>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se </a:t>
            </a:r>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déguiser</a:t>
            </a:r>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to dress up</a:t>
            </a: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dîner</a:t>
            </a:r>
            <a:r>
              <a:rPr lang="en-GB" sz="1000" dirty="0">
                <a:latin typeface="Arial" panose="020B0604020202020204" pitchFamily="34" charset="0"/>
                <a:ea typeface="Calibri" panose="020F0502020204030204" pitchFamily="34" charset="0"/>
                <a:cs typeface="Arial" panose="020B0604020202020204" pitchFamily="34" charset="0"/>
              </a:rPr>
              <a:t>	          to dine</a:t>
            </a: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s’habiller</a:t>
            </a:r>
            <a:r>
              <a:rPr lang="en-GB" sz="1000" dirty="0">
                <a:latin typeface="Arial" panose="020B0604020202020204" pitchFamily="34" charset="0"/>
                <a:ea typeface="Calibri" panose="020F0502020204030204" pitchFamily="34" charset="0"/>
                <a:cs typeface="Arial" panose="020B0604020202020204" pitchFamily="34" charset="0"/>
              </a:rPr>
              <a:t>         to dress</a:t>
            </a:r>
          </a:p>
          <a:p>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ouvrir</a:t>
            </a:r>
            <a:r>
              <a:rPr lang="en-GB" sz="1000" dirty="0">
                <a:latin typeface="Arial" panose="020B0604020202020204" pitchFamily="34" charset="0"/>
                <a:ea typeface="Calibri" panose="020F0502020204030204" pitchFamily="34" charset="0"/>
                <a:cs typeface="Arial" panose="020B0604020202020204" pitchFamily="34" charset="0"/>
              </a:rPr>
              <a:t>	          to open</a:t>
            </a:r>
          </a:p>
          <a:p>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se </a:t>
            </a:r>
            <a:r>
              <a:rPr lang="en-GB" sz="1000" dirty="0" err="1">
                <a:solidFill>
                  <a:srgbClr val="7030A0"/>
                </a:solidFill>
                <a:latin typeface="Arial" panose="020B0604020202020204" pitchFamily="34" charset="0"/>
                <a:ea typeface="Calibri" panose="020F0502020204030204" pitchFamily="34" charset="0"/>
                <a:cs typeface="Arial" panose="020B0604020202020204" pitchFamily="34" charset="0"/>
              </a:rPr>
              <a:t>réveiller</a:t>
            </a:r>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to wake up</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err="1">
                <a:latin typeface="Arial" panose="020B0604020202020204" pitchFamily="34" charset="0"/>
                <a:ea typeface="Calibri" panose="020F0502020204030204" pitchFamily="34" charset="0"/>
                <a:cs typeface="Arial" panose="020B0604020202020204" pitchFamily="34" charset="0"/>
              </a:rPr>
              <a:t>chrétien</a:t>
            </a:r>
            <a:r>
              <a:rPr lang="en-GB" sz="1000" dirty="0">
                <a:latin typeface="Arial" panose="020B0604020202020204" pitchFamily="34" charset="0"/>
                <a:ea typeface="Calibri" panose="020F0502020204030204" pitchFamily="34" charset="0"/>
                <a:cs typeface="Arial" panose="020B0604020202020204" pitchFamily="34" charset="0"/>
              </a:rPr>
              <a:t>/ne	Christian</a:t>
            </a:r>
          </a:p>
          <a:p>
            <a:r>
              <a:rPr lang="en-GB" sz="1000" dirty="0" err="1">
                <a:latin typeface="Arial" panose="020B0604020202020204" pitchFamily="34" charset="0"/>
                <a:ea typeface="Calibri" panose="020F0502020204030204" pitchFamily="34" charset="0"/>
                <a:cs typeface="Arial" panose="020B0604020202020204" pitchFamily="34" charset="0"/>
              </a:rPr>
              <a:t>juif</a:t>
            </a:r>
            <a:r>
              <a:rPr lang="en-GB" sz="1000" dirty="0">
                <a:latin typeface="Arial" panose="020B0604020202020204" pitchFamily="34" charset="0"/>
                <a:ea typeface="Calibri" panose="020F0502020204030204" pitchFamily="34" charset="0"/>
                <a:cs typeface="Arial" panose="020B0604020202020204" pitchFamily="34" charset="0"/>
              </a:rPr>
              <a:t>/</a:t>
            </a:r>
            <a:r>
              <a:rPr lang="en-GB" sz="1000" dirty="0" err="1">
                <a:latin typeface="Arial" panose="020B0604020202020204" pitchFamily="34" charset="0"/>
                <a:ea typeface="Calibri" panose="020F0502020204030204" pitchFamily="34" charset="0"/>
                <a:cs typeface="Arial" panose="020B0604020202020204" pitchFamily="34" charset="0"/>
              </a:rPr>
              <a:t>juive</a:t>
            </a:r>
            <a:r>
              <a:rPr lang="en-GB" sz="1000" dirty="0">
                <a:latin typeface="Arial" panose="020B0604020202020204" pitchFamily="34" charset="0"/>
                <a:ea typeface="Calibri" panose="020F0502020204030204" pitchFamily="34" charset="0"/>
                <a:cs typeface="Arial" panose="020B0604020202020204" pitchFamily="34" charset="0"/>
              </a:rPr>
              <a:t>             Jewish</a:t>
            </a:r>
          </a:p>
          <a:p>
            <a:r>
              <a:rPr lang="en-GB" sz="1000" dirty="0" err="1">
                <a:latin typeface="Arial" panose="020B0604020202020204" pitchFamily="34" charset="0"/>
                <a:ea typeface="Calibri" panose="020F0502020204030204" pitchFamily="34" charset="0"/>
                <a:cs typeface="Arial" panose="020B0604020202020204" pitchFamily="34" charset="0"/>
              </a:rPr>
              <a:t>musulman</a:t>
            </a:r>
            <a:r>
              <a:rPr lang="en-GB" sz="1000" dirty="0">
                <a:latin typeface="Arial" panose="020B0604020202020204" pitchFamily="34" charset="0"/>
                <a:ea typeface="Calibri" panose="020F0502020204030204" pitchFamily="34" charset="0"/>
                <a:cs typeface="Arial" panose="020B0604020202020204" pitchFamily="34" charset="0"/>
              </a:rPr>
              <a:t>/e      Muslim</a:t>
            </a:r>
            <a:endParaRPr lang="en-GB" sz="1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en-GB" sz="1000" dirty="0" err="1">
                <a:latin typeface="Arial" panose="020B0604020202020204" pitchFamily="34" charset="0"/>
                <a:ea typeface="Calibri" panose="020F0502020204030204" pitchFamily="34" charset="0"/>
                <a:cs typeface="Arial" panose="020B0604020202020204" pitchFamily="34" charset="0"/>
              </a:rPr>
              <a:t>réligieux</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euse</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religious</a:t>
            </a:r>
          </a:p>
        </p:txBody>
      </p:sp>
      <p:sp>
        <p:nvSpPr>
          <p:cNvPr id="71" name="Text Box 24">
            <a:extLst>
              <a:ext uri="{FF2B5EF4-FFF2-40B4-BE49-F238E27FC236}">
                <a16:creationId xmlns:a16="http://schemas.microsoft.com/office/drawing/2014/main" id="{2017AEBC-0E3A-4167-A1CE-4AA6069F2425}"/>
              </a:ext>
            </a:extLst>
          </p:cNvPr>
          <p:cNvSpPr txBox="1"/>
          <p:nvPr/>
        </p:nvSpPr>
        <p:spPr>
          <a:xfrm>
            <a:off x="6562624" y="2172574"/>
            <a:ext cx="1887868" cy="1654144"/>
          </a:xfrm>
          <a:prstGeom prst="rect">
            <a:avLst/>
          </a:prstGeom>
          <a:noFill/>
          <a:ln w="6350">
            <a:noFill/>
          </a:ln>
        </p:spPr>
        <p:txBody>
          <a:bodyPr rot="0" spcFirstLastPara="0" vert="horz" wrap="square" lIns="90000" tIns="45720" rIns="91440" bIns="45720" numCol="1" spcCol="0" rtlCol="0" fromWordArt="0" anchor="t" anchorCtr="0" forceAA="0" compatLnSpc="1">
            <a:prstTxWarp prst="textNoShape">
              <a:avLst/>
            </a:prstTxWarp>
            <a:noAutofit/>
          </a:bodyPr>
          <a:lstStyle/>
          <a:p>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le </a:t>
            </a:r>
            <a:r>
              <a:rPr lang="en-GB" sz="1000" dirty="0" err="1">
                <a:solidFill>
                  <a:srgbClr val="0070C0"/>
                </a:solidFill>
                <a:latin typeface="Arial" panose="020B0604020202020204" pitchFamily="34" charset="0"/>
                <a:ea typeface="Calibri" panose="020F0502020204030204" pitchFamily="34" charset="0"/>
                <a:cs typeface="Arial" panose="020B0604020202020204" pitchFamily="34" charset="0"/>
              </a:rPr>
              <a:t>cadeau</a:t>
            </a:r>
            <a:r>
              <a:rPr lang="en-GB" sz="1000" dirty="0">
                <a:latin typeface="Arial" panose="020B0604020202020204" pitchFamily="34" charset="0"/>
                <a:ea typeface="Calibri" panose="020F0502020204030204" pitchFamily="34" charset="0"/>
                <a:cs typeface="Arial" panose="020B0604020202020204" pitchFamily="34" charset="0"/>
              </a:rPr>
              <a:t>	present</a:t>
            </a: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fête</a:t>
            </a:r>
            <a:r>
              <a:rPr lang="en-GB" sz="1000" dirty="0">
                <a:latin typeface="Arial" panose="020B0604020202020204" pitchFamily="34" charset="0"/>
                <a:ea typeface="Calibri" panose="020F0502020204030204" pitchFamily="34" charset="0"/>
                <a:cs typeface="Arial" panose="020B0604020202020204" pitchFamily="34" charset="0"/>
              </a:rPr>
              <a:t>		celebration</a:t>
            </a:r>
          </a:p>
          <a:p>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blague</a:t>
            </a:r>
            <a:r>
              <a:rPr lang="en-GB" sz="1000" dirty="0">
                <a:latin typeface="Arial" panose="020B0604020202020204" pitchFamily="34" charset="0"/>
                <a:ea typeface="Calibri" panose="020F0502020204030204" pitchFamily="34" charset="0"/>
                <a:cs typeface="Arial" panose="020B0604020202020204" pitchFamily="34" charset="0"/>
              </a:rPr>
              <a:t>	joke</a:t>
            </a:r>
          </a:p>
          <a:p>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l’église</a:t>
            </a:r>
            <a:r>
              <a:rPr lang="en-GB" sz="1000" dirty="0">
                <a:latin typeface="Arial" panose="020B0604020202020204" pitchFamily="34" charset="0"/>
                <a:ea typeface="Calibri" panose="020F0502020204030204" pitchFamily="34" charset="0"/>
                <a:cs typeface="Arial" panose="020B0604020202020204" pitchFamily="34" charset="0"/>
              </a:rPr>
              <a:t>		church</a:t>
            </a: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dinde</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turkey</a:t>
            </a: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messe</a:t>
            </a:r>
            <a:r>
              <a:rPr lang="en-GB" sz="1000" dirty="0">
                <a:latin typeface="Arial" panose="020B0604020202020204" pitchFamily="34" charset="0"/>
                <a:ea typeface="Calibri" panose="020F0502020204030204" pitchFamily="34" charset="0"/>
                <a:cs typeface="Arial" panose="020B0604020202020204" pitchFamily="34" charset="0"/>
              </a:rPr>
              <a:t>	Mass</a:t>
            </a: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mosquée</a:t>
            </a:r>
            <a:r>
              <a:rPr lang="en-GB" sz="1000" dirty="0">
                <a:latin typeface="Arial" panose="020B0604020202020204" pitchFamily="34" charset="0"/>
                <a:ea typeface="Calibri" panose="020F0502020204030204" pitchFamily="34" charset="0"/>
                <a:cs typeface="Arial" panose="020B0604020202020204" pitchFamily="34" charset="0"/>
              </a:rPr>
              <a:t>	mosque	</a:t>
            </a: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réunion</a:t>
            </a:r>
            <a:r>
              <a:rPr lang="en-GB" sz="1000" dirty="0">
                <a:latin typeface="Arial" panose="020B0604020202020204" pitchFamily="34" charset="0"/>
                <a:ea typeface="Calibri" panose="020F0502020204030204" pitchFamily="34" charset="0"/>
                <a:cs typeface="Arial" panose="020B0604020202020204" pitchFamily="34" charset="0"/>
              </a:rPr>
              <a:t>	meeting</a:t>
            </a:r>
          </a:p>
          <a:p>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veille</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day before</a:t>
            </a:r>
          </a:p>
        </p:txBody>
      </p:sp>
      <p:sp>
        <p:nvSpPr>
          <p:cNvPr id="72" name="Rectangle 71">
            <a:extLst>
              <a:ext uri="{FF2B5EF4-FFF2-40B4-BE49-F238E27FC236}">
                <a16:creationId xmlns:a16="http://schemas.microsoft.com/office/drawing/2014/main" id="{CB80525D-2996-40CA-97E1-CC09D59600CF}"/>
              </a:ext>
            </a:extLst>
          </p:cNvPr>
          <p:cNvSpPr/>
          <p:nvPr/>
        </p:nvSpPr>
        <p:spPr>
          <a:xfrm>
            <a:off x="8255770" y="1059097"/>
            <a:ext cx="1629242" cy="826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228D54-08A4-4CEF-8D07-B20F457FF952}"/>
              </a:ext>
            </a:extLst>
          </p:cNvPr>
          <p:cNvSpPr/>
          <p:nvPr/>
        </p:nvSpPr>
        <p:spPr>
          <a:xfrm>
            <a:off x="6626298" y="2178948"/>
            <a:ext cx="1608657" cy="381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aphicFrame>
        <p:nvGraphicFramePr>
          <p:cNvPr id="74" name="Table 73">
            <a:extLst>
              <a:ext uri="{FF2B5EF4-FFF2-40B4-BE49-F238E27FC236}">
                <a16:creationId xmlns:a16="http://schemas.microsoft.com/office/drawing/2014/main" id="{B21CEA6D-0049-4DC7-B8DA-44028DA86B1A}"/>
              </a:ext>
            </a:extLst>
          </p:cNvPr>
          <p:cNvGraphicFramePr>
            <a:graphicFrameLocks noGrp="1"/>
          </p:cNvGraphicFramePr>
          <p:nvPr/>
        </p:nvGraphicFramePr>
        <p:xfrm>
          <a:off x="64331" y="1107006"/>
          <a:ext cx="3208980" cy="2577082"/>
        </p:xfrm>
        <a:graphic>
          <a:graphicData uri="http://schemas.openxmlformats.org/drawingml/2006/table">
            <a:tbl>
              <a:tblPr firstRow="1" firstCol="1" bandRow="1"/>
              <a:tblGrid>
                <a:gridCol w="887283">
                  <a:extLst>
                    <a:ext uri="{9D8B030D-6E8A-4147-A177-3AD203B41FA5}">
                      <a16:colId xmlns:a16="http://schemas.microsoft.com/office/drawing/2014/main" val="1109856869"/>
                    </a:ext>
                  </a:extLst>
                </a:gridCol>
                <a:gridCol w="1162074">
                  <a:extLst>
                    <a:ext uri="{9D8B030D-6E8A-4147-A177-3AD203B41FA5}">
                      <a16:colId xmlns:a16="http://schemas.microsoft.com/office/drawing/2014/main" val="869135621"/>
                    </a:ext>
                  </a:extLst>
                </a:gridCol>
                <a:gridCol w="1159623">
                  <a:extLst>
                    <a:ext uri="{9D8B030D-6E8A-4147-A177-3AD203B41FA5}">
                      <a16:colId xmlns:a16="http://schemas.microsoft.com/office/drawing/2014/main" val="3608623882"/>
                    </a:ext>
                  </a:extLst>
                </a:gridCol>
              </a:tblGrid>
              <a:tr h="258682">
                <a:tc>
                  <a:txBody>
                    <a:bodyPr/>
                    <a:lstStyle/>
                    <a:p>
                      <a:pPr>
                        <a:spcAft>
                          <a:spcPts val="0"/>
                        </a:spcAft>
                      </a:pPr>
                      <a:r>
                        <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French</a:t>
                      </a:r>
                      <a:r>
                        <a:rPr lang="en-GB"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name</a:t>
                      </a:r>
                      <a:endPar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English</a:t>
                      </a:r>
                      <a:r>
                        <a:rPr lang="en-GB" sz="10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name</a:t>
                      </a:r>
                      <a:endParaRPr lang="en-GB" sz="1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009551"/>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 </a:t>
                      </a:r>
                      <a:r>
                        <a:rPr lang="en-GB" sz="1000" dirty="0" err="1">
                          <a:effectLst/>
                          <a:latin typeface="Arial" panose="020B0604020202020204" pitchFamily="34" charset="0"/>
                          <a:ea typeface="Calibri" panose="020F0502020204030204" pitchFamily="34" charset="0"/>
                          <a:cs typeface="Arial" panose="020B0604020202020204" pitchFamily="34" charset="0"/>
                        </a:rPr>
                        <a:t>janvier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0070C0"/>
                          </a:solidFill>
                          <a:latin typeface="Arial" panose="020B0604020202020204" pitchFamily="34" charset="0"/>
                          <a:ea typeface="Calibri" panose="020F0502020204030204" pitchFamily="34" charset="0"/>
                          <a:cs typeface="Arial" panose="020B0604020202020204" pitchFamily="34" charset="0"/>
                        </a:rPr>
                        <a:t>le Jour de </a:t>
                      </a:r>
                      <a:r>
                        <a:rPr lang="en-GB" sz="1000" b="0" dirty="0" err="1">
                          <a:solidFill>
                            <a:srgbClr val="0070C0"/>
                          </a:solidFill>
                          <a:latin typeface="Arial" panose="020B0604020202020204" pitchFamily="34" charset="0"/>
                          <a:ea typeface="Calibri" panose="020F0502020204030204" pitchFamily="34" charset="0"/>
                          <a:cs typeface="Arial" panose="020B0604020202020204" pitchFamily="34" charset="0"/>
                        </a:rPr>
                        <a:t>l’An</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New Year’s Day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288404"/>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6 </a:t>
                      </a:r>
                      <a:r>
                        <a:rPr lang="en-GB" sz="1000" dirty="0" err="1">
                          <a:effectLst/>
                          <a:latin typeface="Arial" panose="020B0604020202020204" pitchFamily="34" charset="0"/>
                          <a:ea typeface="Calibri" panose="020F0502020204030204" pitchFamily="34" charset="0"/>
                          <a:cs typeface="Arial" panose="020B0604020202020204" pitchFamily="34" charset="0"/>
                        </a:rPr>
                        <a:t>janvier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Fête des </a:t>
                      </a:r>
                      <a:r>
                        <a:rPr lang="en-GB" sz="1000" b="0" dirty="0" err="1">
                          <a:solidFill>
                            <a:srgbClr val="FF0000"/>
                          </a:solidFill>
                          <a:latin typeface="Arial" panose="020B0604020202020204" pitchFamily="34" charset="0"/>
                          <a:ea typeface="Calibri" panose="020F0502020204030204" pitchFamily="34" charset="0"/>
                          <a:cs typeface="Arial" panose="020B0604020202020204" pitchFamily="34" charset="0"/>
                        </a:rPr>
                        <a:t>Rois</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Epiphany</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7790"/>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14 </a:t>
                      </a:r>
                      <a:r>
                        <a:rPr lang="en-GB" sz="1000" dirty="0" err="1">
                          <a:effectLst/>
                          <a:latin typeface="Arial" panose="020B0604020202020204" pitchFamily="34" charset="0"/>
                          <a:ea typeface="Calibri" panose="020F0502020204030204" pitchFamily="34" charset="0"/>
                          <a:cs typeface="Arial" panose="020B0604020202020204" pitchFamily="34" charset="0"/>
                        </a:rPr>
                        <a:t>février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Saint Valentin</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Valentine’s Day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120779"/>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mars/</a:t>
                      </a:r>
                      <a:r>
                        <a:rPr lang="en-GB" sz="1000" dirty="0" err="1">
                          <a:effectLst/>
                          <a:latin typeface="Arial" panose="020B0604020202020204" pitchFamily="34" charset="0"/>
                          <a:ea typeface="Calibri" panose="020F0502020204030204" pitchFamily="34" charset="0"/>
                          <a:cs typeface="Arial" panose="020B0604020202020204" pitchFamily="34" charset="0"/>
                        </a:rPr>
                        <a:t>avril</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0070C0"/>
                          </a:solidFill>
                          <a:latin typeface="Arial" panose="020B0604020202020204" pitchFamily="34" charset="0"/>
                          <a:ea typeface="Calibri" panose="020F0502020204030204" pitchFamily="34" charset="0"/>
                          <a:cs typeface="Arial" panose="020B0604020202020204" pitchFamily="34" charset="0"/>
                        </a:rPr>
                        <a:t>le </a:t>
                      </a:r>
                      <a:r>
                        <a:rPr lang="en-GB" sz="1000" b="0" dirty="0" err="1">
                          <a:solidFill>
                            <a:srgbClr val="0070C0"/>
                          </a:solidFill>
                          <a:latin typeface="Arial" panose="020B0604020202020204" pitchFamily="34" charset="0"/>
                          <a:ea typeface="Calibri" panose="020F0502020204030204" pitchFamily="34" charset="0"/>
                          <a:cs typeface="Arial" panose="020B0604020202020204" pitchFamily="34" charset="0"/>
                        </a:rPr>
                        <a:t>Pâques</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Easter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924338"/>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 </a:t>
                      </a:r>
                      <a:r>
                        <a:rPr lang="en-GB" sz="1000" dirty="0" err="1">
                          <a:effectLst/>
                          <a:latin typeface="Arial" panose="020B0604020202020204" pitchFamily="34" charset="0"/>
                          <a:ea typeface="Calibri" panose="020F0502020204030204" pitchFamily="34" charset="0"/>
                          <a:cs typeface="Arial" panose="020B0604020202020204" pitchFamily="34" charset="0"/>
                        </a:rPr>
                        <a:t>avril</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0070C0"/>
                          </a:solidFill>
                          <a:latin typeface="Arial" panose="020B0604020202020204" pitchFamily="34" charset="0"/>
                          <a:ea typeface="Calibri" panose="020F0502020204030204" pitchFamily="34" charset="0"/>
                          <a:cs typeface="Arial" panose="020B0604020202020204" pitchFamily="34" charset="0"/>
                        </a:rPr>
                        <a:t>le Poisson </a:t>
                      </a:r>
                      <a:r>
                        <a:rPr lang="en-GB" sz="1000" b="0" dirty="0" err="1">
                          <a:solidFill>
                            <a:srgbClr val="0070C0"/>
                          </a:solidFill>
                          <a:latin typeface="Arial" panose="020B0604020202020204" pitchFamily="34" charset="0"/>
                          <a:ea typeface="Calibri" panose="020F0502020204030204" pitchFamily="34" charset="0"/>
                          <a:cs typeface="Arial" panose="020B0604020202020204" pitchFamily="34" charset="0"/>
                        </a:rPr>
                        <a:t>d’avril</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April Fool’s day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292695"/>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 </a:t>
                      </a:r>
                      <a:r>
                        <a:rPr lang="en-GB" sz="1000" dirty="0" err="1">
                          <a:effectLst/>
                          <a:latin typeface="Arial" panose="020B0604020202020204" pitchFamily="34" charset="0"/>
                          <a:ea typeface="Calibri" panose="020F0502020204030204" pitchFamily="34" charset="0"/>
                          <a:cs typeface="Arial" panose="020B0604020202020204" pitchFamily="34" charset="0"/>
                        </a:rPr>
                        <a:t>mai</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Fête du Travail</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May day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716403"/>
                  </a:ext>
                </a:extLst>
              </a:tr>
              <a:tr h="165600">
                <a:tc>
                  <a:txBody>
                    <a:bodyPr/>
                    <a:lstStyle/>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mai</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i="0" dirty="0" err="1">
                          <a:solidFill>
                            <a:srgbClr val="0070C0"/>
                          </a:solidFill>
                          <a:effectLst/>
                          <a:latin typeface="Arial" panose="020B0604020202020204" pitchFamily="34" charset="0"/>
                          <a:cs typeface="Arial" panose="020B0604020202020204" pitchFamily="34" charset="0"/>
                        </a:rPr>
                        <a:t>Aïd</a:t>
                      </a:r>
                      <a:r>
                        <a:rPr lang="en-GB" sz="1000" b="0" i="0" dirty="0">
                          <a:solidFill>
                            <a:srgbClr val="0070C0"/>
                          </a:solidFill>
                          <a:effectLst/>
                          <a:latin typeface="Arial" panose="020B0604020202020204" pitchFamily="34" charset="0"/>
                          <a:cs typeface="Arial" panose="020B0604020202020204" pitchFamily="34" charset="0"/>
                        </a:rPr>
                        <a:t> el-</a:t>
                      </a:r>
                      <a:r>
                        <a:rPr lang="en-GB" sz="1000" b="0" i="0" dirty="0" err="1">
                          <a:solidFill>
                            <a:srgbClr val="0070C0"/>
                          </a:solidFill>
                          <a:effectLst/>
                          <a:latin typeface="Arial" panose="020B0604020202020204" pitchFamily="34" charset="0"/>
                          <a:cs typeface="Arial" panose="020B0604020202020204" pitchFamily="34" charset="0"/>
                        </a:rPr>
                        <a:t>Fitr</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i="0" dirty="0">
                          <a:effectLst/>
                          <a:latin typeface="Arial" panose="020B0604020202020204" pitchFamily="34" charset="0"/>
                          <a:cs typeface="Arial" panose="020B0604020202020204" pitchFamily="34" charset="0"/>
                        </a:rPr>
                        <a:t>Eid al-</a:t>
                      </a:r>
                      <a:r>
                        <a:rPr lang="en-GB" sz="1000" i="0" dirty="0" err="1">
                          <a:effectLst/>
                          <a:latin typeface="Arial" panose="020B0604020202020204" pitchFamily="34" charset="0"/>
                          <a:cs typeface="Arial" panose="020B0604020202020204" pitchFamily="34" charset="0"/>
                        </a:rPr>
                        <a:t>Fitr</a:t>
                      </a:r>
                      <a:r>
                        <a:rPr lang="en-GB" sz="1000" i="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166673"/>
                  </a:ext>
                </a:extLst>
              </a:tr>
              <a:tr h="165600">
                <a:tc>
                  <a:txBody>
                    <a:bodyPr/>
                    <a:lstStyle/>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juin</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Fête des </a:t>
                      </a:r>
                      <a:r>
                        <a:rPr lang="en-GB" sz="1000" b="0" dirty="0" err="1">
                          <a:solidFill>
                            <a:srgbClr val="FF0000"/>
                          </a:solidFill>
                          <a:latin typeface="Arial" panose="020B0604020202020204" pitchFamily="34" charset="0"/>
                          <a:ea typeface="Calibri" panose="020F0502020204030204" pitchFamily="34" charset="0"/>
                          <a:cs typeface="Arial" panose="020B0604020202020204" pitchFamily="34" charset="0"/>
                        </a:rPr>
                        <a:t>Mères</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Mother’s Day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554689"/>
                  </a:ext>
                </a:extLst>
              </a:tr>
              <a:tr h="165600">
                <a:tc>
                  <a:txBody>
                    <a:bodyPr/>
                    <a:lstStyle/>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juillet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i="0" dirty="0" err="1">
                          <a:solidFill>
                            <a:srgbClr val="0070C0"/>
                          </a:solidFill>
                          <a:effectLst/>
                          <a:latin typeface="Arial" panose="020B0604020202020204" pitchFamily="34" charset="0"/>
                          <a:cs typeface="Arial" panose="020B0604020202020204" pitchFamily="34" charset="0"/>
                        </a:rPr>
                        <a:t>Aïd</a:t>
                      </a:r>
                      <a:r>
                        <a:rPr lang="en-GB" sz="1000" b="0" i="0" dirty="0">
                          <a:solidFill>
                            <a:srgbClr val="0070C0"/>
                          </a:solidFill>
                          <a:effectLst/>
                          <a:latin typeface="Arial" panose="020B0604020202020204" pitchFamily="34" charset="0"/>
                          <a:cs typeface="Arial" panose="020B0604020202020204" pitchFamily="34" charset="0"/>
                        </a:rPr>
                        <a:t> el-</a:t>
                      </a:r>
                      <a:r>
                        <a:rPr lang="en-GB" sz="1000" b="0" i="0" dirty="0" err="1">
                          <a:solidFill>
                            <a:srgbClr val="0070C0"/>
                          </a:solidFill>
                          <a:effectLst/>
                          <a:latin typeface="Arial" panose="020B0604020202020204" pitchFamily="34" charset="0"/>
                          <a:cs typeface="Arial" panose="020B0604020202020204" pitchFamily="34" charset="0"/>
                        </a:rPr>
                        <a:t>Kebir</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i="0" dirty="0">
                          <a:effectLst/>
                          <a:latin typeface="Arial" panose="020B0604020202020204" pitchFamily="34" charset="0"/>
                          <a:cs typeface="Arial" panose="020B0604020202020204" pitchFamily="34" charset="0"/>
                        </a:rPr>
                        <a:t>Eid al-</a:t>
                      </a:r>
                      <a:r>
                        <a:rPr lang="en-GB" sz="1000" i="0" dirty="0" err="1">
                          <a:effectLst/>
                          <a:latin typeface="Arial" panose="020B0604020202020204" pitchFamily="34" charset="0"/>
                          <a:cs typeface="Arial" panose="020B0604020202020204" pitchFamily="34" charset="0"/>
                        </a:rPr>
                        <a:t>Adha</a:t>
                      </a:r>
                      <a:r>
                        <a:rPr lang="en-GB" sz="1000" i="0" dirty="0">
                          <a:effectLst/>
                          <a:latin typeface="Arial" panose="020B060402020202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445630"/>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14 </a:t>
                      </a:r>
                      <a:r>
                        <a:rPr lang="en-GB" sz="1000" dirty="0" err="1">
                          <a:effectLst/>
                          <a:latin typeface="Arial" panose="020B0604020202020204" pitchFamily="34" charset="0"/>
                          <a:ea typeface="Calibri" panose="020F0502020204030204" pitchFamily="34" charset="0"/>
                          <a:cs typeface="Arial" panose="020B0604020202020204" pitchFamily="34" charset="0"/>
                        </a:rPr>
                        <a:t>juillet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Fête </a:t>
                      </a:r>
                      <a:r>
                        <a:rPr lang="en-GB" sz="1000" b="0" dirty="0" err="1">
                          <a:solidFill>
                            <a:srgbClr val="FF0000"/>
                          </a:solidFill>
                          <a:latin typeface="Arial" panose="020B0604020202020204" pitchFamily="34" charset="0"/>
                          <a:ea typeface="Calibri" panose="020F0502020204030204" pitchFamily="34" charset="0"/>
                          <a:cs typeface="Arial" panose="020B0604020202020204" pitchFamily="34" charset="0"/>
                        </a:rPr>
                        <a:t>Nationale</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Bastille Day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271553"/>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1</a:t>
                      </a:r>
                      <a:r>
                        <a:rPr lang="en-GB" sz="1000" baseline="0" dirty="0">
                          <a:effectLst/>
                          <a:latin typeface="Arial" panose="020B0604020202020204" pitchFamily="34" charset="0"/>
                          <a:ea typeface="Calibri" panose="020F0502020204030204" pitchFamily="34" charset="0"/>
                          <a:cs typeface="Arial" panose="020B0604020202020204" pitchFamily="34" charset="0"/>
                        </a:rPr>
                        <a:t> </a:t>
                      </a:r>
                      <a:r>
                        <a:rPr lang="en-GB" sz="1000" baseline="0" dirty="0" err="1">
                          <a:effectLst/>
                          <a:latin typeface="Arial" panose="020B0604020202020204" pitchFamily="34" charset="0"/>
                          <a:ea typeface="Calibri" panose="020F0502020204030204" pitchFamily="34" charset="0"/>
                          <a:cs typeface="Arial" panose="020B0604020202020204" pitchFamily="34" charset="0"/>
                        </a:rPr>
                        <a:t>novembre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Toussaint</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All Saints’ Day</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204878"/>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24 </a:t>
                      </a:r>
                      <a:r>
                        <a:rPr lang="en-GB" sz="1000" dirty="0" err="1">
                          <a:effectLst/>
                          <a:latin typeface="Arial" panose="020B0604020202020204" pitchFamily="34" charset="0"/>
                          <a:ea typeface="Calibri" panose="020F0502020204030204" pitchFamily="34" charset="0"/>
                          <a:cs typeface="Arial" panose="020B0604020202020204" pitchFamily="34" charset="0"/>
                        </a:rPr>
                        <a:t>décembre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a:t>
                      </a:r>
                      <a:r>
                        <a:rPr lang="en-GB" sz="1000" b="0" dirty="0" err="1">
                          <a:solidFill>
                            <a:srgbClr val="FF0000"/>
                          </a:solidFill>
                          <a:latin typeface="Arial" panose="020B0604020202020204" pitchFamily="34" charset="0"/>
                          <a:ea typeface="Calibri" panose="020F0502020204030204" pitchFamily="34" charset="0"/>
                          <a:cs typeface="Arial" panose="020B0604020202020204" pitchFamily="34" charset="0"/>
                        </a:rPr>
                        <a:t>Veille</a:t>
                      </a: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 de Noël</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Christmas 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091013"/>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25 </a:t>
                      </a:r>
                      <a:r>
                        <a:rPr lang="en-GB" sz="1000" dirty="0" err="1">
                          <a:effectLst/>
                          <a:latin typeface="Arial" panose="020B0604020202020204" pitchFamily="34" charset="0"/>
                          <a:ea typeface="Calibri" panose="020F0502020204030204" pitchFamily="34" charset="0"/>
                          <a:cs typeface="Arial" panose="020B0604020202020204" pitchFamily="34" charset="0"/>
                        </a:rPr>
                        <a:t>décembre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0070C0"/>
                          </a:solidFill>
                          <a:latin typeface="Arial" panose="020B0604020202020204" pitchFamily="34" charset="0"/>
                          <a:ea typeface="Calibri" panose="020F0502020204030204" pitchFamily="34" charset="0"/>
                          <a:cs typeface="Arial" panose="020B0604020202020204" pitchFamily="34" charset="0"/>
                        </a:rPr>
                        <a:t>le Noël</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Christmas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187037"/>
                  </a:ext>
                </a:extLst>
              </a:tr>
              <a:tr h="165600">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31</a:t>
                      </a:r>
                      <a:r>
                        <a:rPr lang="en-GB" sz="1000" baseline="0" dirty="0">
                          <a:effectLst/>
                          <a:latin typeface="Arial" panose="020B0604020202020204" pitchFamily="34" charset="0"/>
                          <a:ea typeface="Calibri" panose="020F0502020204030204" pitchFamily="34" charset="0"/>
                          <a:cs typeface="Arial" panose="020B0604020202020204" pitchFamily="34" charset="0"/>
                        </a:rPr>
                        <a:t> </a:t>
                      </a:r>
                      <a:r>
                        <a:rPr lang="en-GB" sz="1000" baseline="0" dirty="0" err="1">
                          <a:effectLst/>
                          <a:latin typeface="Arial" panose="020B0604020202020204" pitchFamily="34" charset="0"/>
                          <a:ea typeface="Calibri" panose="020F0502020204030204" pitchFamily="34" charset="0"/>
                          <a:cs typeface="Arial" panose="020B0604020202020204" pitchFamily="34" charset="0"/>
                        </a:rPr>
                        <a:t>décembre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b="0" dirty="0">
                          <a:solidFill>
                            <a:srgbClr val="FF0000"/>
                          </a:solidFill>
                          <a:latin typeface="Arial" panose="020B0604020202020204" pitchFamily="34" charset="0"/>
                          <a:ea typeface="Calibri" panose="020F0502020204030204" pitchFamily="34" charset="0"/>
                          <a:cs typeface="Arial" panose="020B0604020202020204" pitchFamily="34" charset="0"/>
                        </a:rPr>
                        <a:t>la Saint-</a:t>
                      </a:r>
                      <a:r>
                        <a:rPr lang="en-GB" sz="1000" b="0" dirty="0" err="1">
                          <a:solidFill>
                            <a:srgbClr val="FF0000"/>
                          </a:solidFill>
                          <a:latin typeface="Arial" panose="020B0604020202020204" pitchFamily="34" charset="0"/>
                          <a:ea typeface="Calibri" panose="020F0502020204030204" pitchFamily="34" charset="0"/>
                          <a:cs typeface="Arial" panose="020B0604020202020204" pitchFamily="34" charset="0"/>
                        </a:rPr>
                        <a:t>Sylvestre</a:t>
                      </a:r>
                      <a:endParaRPr lang="en-GB" sz="1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New Year’s 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0508"/>
                  </a:ext>
                </a:extLst>
              </a:tr>
            </a:tbl>
          </a:graphicData>
        </a:graphic>
      </p:graphicFrame>
      <p:sp>
        <p:nvSpPr>
          <p:cNvPr id="75" name="TextBox 74">
            <a:extLst>
              <a:ext uri="{FF2B5EF4-FFF2-40B4-BE49-F238E27FC236}">
                <a16:creationId xmlns:a16="http://schemas.microsoft.com/office/drawing/2014/main" id="{0A3602E8-B023-4356-A57F-19C599E199E0}"/>
              </a:ext>
            </a:extLst>
          </p:cNvPr>
          <p:cNvSpPr txBox="1"/>
          <p:nvPr/>
        </p:nvSpPr>
        <p:spPr>
          <a:xfrm>
            <a:off x="3228570" y="4163695"/>
            <a:ext cx="3432685"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b="1" dirty="0"/>
          </a:p>
        </p:txBody>
      </p:sp>
      <p:sp>
        <p:nvSpPr>
          <p:cNvPr id="76" name="Text Box 31">
            <a:extLst>
              <a:ext uri="{FF2B5EF4-FFF2-40B4-BE49-F238E27FC236}">
                <a16:creationId xmlns:a16="http://schemas.microsoft.com/office/drawing/2014/main" id="{3A3F040A-7A22-4445-A8ED-AC7CADB00F4B}"/>
              </a:ext>
            </a:extLst>
          </p:cNvPr>
          <p:cNvSpPr txBox="1"/>
          <p:nvPr/>
        </p:nvSpPr>
        <p:spPr>
          <a:xfrm>
            <a:off x="3271970" y="4144859"/>
            <a:ext cx="3356545" cy="26708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500"/>
              </a:spcAft>
            </a:pPr>
            <a:r>
              <a:rPr lang="en-GB" sz="1000" dirty="0" err="1">
                <a:solidFill>
                  <a:srgbClr val="00B050"/>
                </a:solidFill>
                <a:latin typeface="Arial" panose="020B0604020202020204" pitchFamily="34" charset="0"/>
                <a:ea typeface="Calibri" panose="020F0502020204030204" pitchFamily="34" charset="0"/>
                <a:cs typeface="Arial" panose="020B0604020202020204" pitchFamily="34" charset="0"/>
              </a:rPr>
              <a:t>aller</a:t>
            </a:r>
            <a:r>
              <a:rPr lang="en-GB" sz="1000" dirty="0">
                <a:latin typeface="Arial" panose="020B0604020202020204" pitchFamily="34" charset="0"/>
                <a:ea typeface="Calibri" panose="020F0502020204030204" pitchFamily="34" charset="0"/>
                <a:cs typeface="Arial" panose="020B0604020202020204" pitchFamily="34" charset="0"/>
              </a:rPr>
              <a:t> (in the present tense) +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infinitive verb</a:t>
            </a:r>
          </a:p>
          <a:p>
            <a:pPr>
              <a:spcAft>
                <a:spcPts val="500"/>
              </a:spcAft>
            </a:pP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je</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00B050"/>
                </a:solidFill>
                <a:latin typeface="Arial" panose="020B0604020202020204" pitchFamily="34" charset="0"/>
                <a:ea typeface="Calibri" panose="020F0502020204030204" pitchFamily="34" charset="0"/>
                <a:cs typeface="Arial" panose="020B0604020202020204" pitchFamily="34" charset="0"/>
              </a:rPr>
              <a:t>vais</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fêter</a:t>
            </a:r>
            <a:r>
              <a:rPr lang="en-GB" sz="10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le Noël = I am going to celebrate Christmas</a:t>
            </a: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nous </a:t>
            </a:r>
            <a:r>
              <a:rPr lang="en-GB" sz="1000" b="1" dirty="0" err="1">
                <a:solidFill>
                  <a:srgbClr val="00B050"/>
                </a:solidFill>
                <a:latin typeface="Arial" panose="020B0604020202020204" pitchFamily="34" charset="0"/>
                <a:ea typeface="Calibri" panose="020F0502020204030204" pitchFamily="34" charset="0"/>
                <a:cs typeface="Arial" panose="020B0604020202020204" pitchFamily="34" charset="0"/>
              </a:rPr>
              <a:t>allons</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s’amuser</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we are going to have fun</a:t>
            </a: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je </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ne </a:t>
            </a:r>
            <a:r>
              <a:rPr lang="en-GB" sz="1000" b="1" dirty="0" err="1">
                <a:solidFill>
                  <a:srgbClr val="00B050"/>
                </a:solidFill>
                <a:latin typeface="Arial" panose="020B0604020202020204" pitchFamily="34" charset="0"/>
                <a:ea typeface="Calibri" panose="020F0502020204030204" pitchFamily="34" charset="0"/>
                <a:cs typeface="Arial" panose="020B0604020202020204" pitchFamily="34" charset="0"/>
              </a:rPr>
              <a:t>vais</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pas</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lire</a:t>
            </a:r>
            <a:r>
              <a:rPr lang="en-GB" sz="1000" dirty="0">
                <a:latin typeface="Arial" panose="020B0604020202020204" pitchFamily="34" charset="0"/>
                <a:ea typeface="Calibri" panose="020F0502020204030204" pitchFamily="34" charset="0"/>
                <a:cs typeface="Arial" panose="020B0604020202020204" pitchFamily="34" charset="0"/>
              </a:rPr>
              <a:t> un livre = I’m </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not </a:t>
            </a:r>
            <a:r>
              <a:rPr lang="en-GB" sz="1000" dirty="0">
                <a:latin typeface="Arial" panose="020B0604020202020204" pitchFamily="34" charset="0"/>
                <a:ea typeface="Calibri" panose="020F0502020204030204" pitchFamily="34" charset="0"/>
                <a:cs typeface="Arial" panose="020B0604020202020204" pitchFamily="34" charset="0"/>
              </a:rPr>
              <a:t>going to read a book</a:t>
            </a:r>
          </a:p>
          <a:p>
            <a:pPr>
              <a:lnSpc>
                <a:spcPts val="1300"/>
              </a:lnSpc>
              <a:spcAft>
                <a:spcPts val="500"/>
              </a:spcAft>
            </a:pPr>
            <a:br>
              <a:rPr lang="en-GB" sz="9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You can use a range of other sentence starters to talk about the future. These need to be followed by an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infinitive verb </a:t>
            </a:r>
            <a:r>
              <a:rPr lang="en-GB" sz="1000" dirty="0">
                <a:latin typeface="Arial" panose="020B0604020202020204" pitchFamily="34" charset="0"/>
                <a:ea typeface="Calibri" panose="020F0502020204030204" pitchFamily="34" charset="0"/>
                <a:cs typeface="Arial" panose="020B0604020202020204" pitchFamily="34" charset="0"/>
              </a:rPr>
              <a:t>too. </a:t>
            </a:r>
          </a:p>
          <a:p>
            <a:pPr>
              <a:lnSpc>
                <a:spcPts val="1300"/>
              </a:lnSpc>
              <a:spcAft>
                <a:spcPts val="500"/>
              </a:spcAft>
            </a:pP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err="1">
                <a:solidFill>
                  <a:srgbClr val="00B050"/>
                </a:solidFill>
                <a:latin typeface="Arial" panose="020B0604020202020204" pitchFamily="34" charset="0"/>
                <a:ea typeface="Calibri" panose="020F0502020204030204" pitchFamily="34" charset="0"/>
                <a:cs typeface="Arial" panose="020B0604020202020204" pitchFamily="34" charset="0"/>
              </a:rPr>
              <a:t>j’espère</a:t>
            </a:r>
            <a:r>
              <a:rPr lang="en-GB" sz="10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ouvrir</a:t>
            </a:r>
            <a:r>
              <a:rPr lang="en-GB" sz="10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I hope to open</a:t>
            </a:r>
            <a:b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br>
            <a:r>
              <a:rPr lang="en-GB" sz="1000" dirty="0" err="1">
                <a:solidFill>
                  <a:srgbClr val="00B050"/>
                </a:solidFill>
                <a:latin typeface="Arial" panose="020B0604020202020204" pitchFamily="34" charset="0"/>
                <a:ea typeface="Calibri" panose="020F0502020204030204" pitchFamily="34" charset="0"/>
                <a:cs typeface="Arial" panose="020B0604020202020204" pitchFamily="34" charset="0"/>
              </a:rPr>
              <a:t>j’ai</a:t>
            </a:r>
            <a:r>
              <a:rPr lang="en-GB" sz="10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GB" sz="1000" dirty="0" err="1">
                <a:solidFill>
                  <a:srgbClr val="00B050"/>
                </a:solidFill>
                <a:latin typeface="Arial" panose="020B0604020202020204" pitchFamily="34" charset="0"/>
                <a:ea typeface="Calibri" panose="020F0502020204030204" pitchFamily="34" charset="0"/>
                <a:cs typeface="Arial" panose="020B0604020202020204" pitchFamily="34" charset="0"/>
              </a:rPr>
              <a:t>l’intention</a:t>
            </a:r>
            <a:r>
              <a:rPr lang="en-GB" sz="1000" dirty="0">
                <a:solidFill>
                  <a:srgbClr val="00B050"/>
                </a:solidFill>
                <a:latin typeface="Arial" panose="020B0604020202020204" pitchFamily="34" charset="0"/>
                <a:ea typeface="Calibri" panose="020F0502020204030204" pitchFamily="34" charset="0"/>
                <a:cs typeface="Arial" panose="020B0604020202020204" pitchFamily="34" charset="0"/>
              </a:rPr>
              <a:t> de</a:t>
            </a:r>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donner	</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I intend to give</a:t>
            </a:r>
            <a:b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br>
            <a:r>
              <a:rPr lang="en-GB" sz="1000" dirty="0">
                <a:solidFill>
                  <a:srgbClr val="00B050"/>
                </a:solidFill>
                <a:latin typeface="Arial" panose="020B0604020202020204" pitchFamily="34" charset="0"/>
                <a:ea typeface="Calibri" panose="020F0502020204030204" pitchFamily="34" charset="0"/>
                <a:cs typeface="Arial" panose="020B0604020202020204" pitchFamily="34" charset="0"/>
              </a:rPr>
              <a:t>je </a:t>
            </a:r>
            <a:r>
              <a:rPr lang="en-GB" sz="1000" dirty="0" err="1">
                <a:solidFill>
                  <a:srgbClr val="00B050"/>
                </a:solidFill>
                <a:latin typeface="Arial" panose="020B0604020202020204" pitchFamily="34" charset="0"/>
                <a:ea typeface="Calibri" panose="020F0502020204030204" pitchFamily="34" charset="0"/>
                <a:cs typeface="Arial" panose="020B0604020202020204" pitchFamily="34" charset="0"/>
              </a:rPr>
              <a:t>voudrais</a:t>
            </a:r>
            <a:r>
              <a:rPr lang="en-GB" sz="10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célébrer</a:t>
            </a:r>
            <a:r>
              <a:rPr lang="en-GB" sz="1000" dirty="0">
                <a:latin typeface="Arial" panose="020B0604020202020204" pitchFamily="34" charset="0"/>
                <a:ea typeface="Calibri" panose="020F0502020204030204" pitchFamily="34" charset="0"/>
                <a:cs typeface="Arial" panose="020B0604020202020204" pitchFamily="34" charset="0"/>
              </a:rPr>
              <a:t>		I would like to celebrate</a:t>
            </a:r>
            <a:br>
              <a:rPr lang="en-GB" sz="1000" dirty="0">
                <a:latin typeface="Arial" panose="020B0604020202020204" pitchFamily="34" charset="0"/>
                <a:ea typeface="Calibri" panose="020F0502020204030204" pitchFamily="34" charset="0"/>
                <a:cs typeface="Arial" panose="020B0604020202020204" pitchFamily="34" charset="0"/>
              </a:rPr>
            </a:b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We use </a:t>
            </a:r>
            <a:r>
              <a:rPr lang="en-GB" sz="1000" b="1" dirty="0" err="1">
                <a:latin typeface="Arial" panose="020B0604020202020204" pitchFamily="34" charset="0"/>
                <a:ea typeface="Calibri" panose="020F0502020204030204" pitchFamily="34" charset="0"/>
                <a:cs typeface="Arial" panose="020B0604020202020204" pitchFamily="34" charset="0"/>
              </a:rPr>
              <a:t>ce</a:t>
            </a:r>
            <a:r>
              <a:rPr lang="en-GB" sz="1000" b="1" dirty="0">
                <a:latin typeface="Arial" panose="020B0604020202020204" pitchFamily="34" charset="0"/>
                <a:ea typeface="Calibri" panose="020F0502020204030204" pitchFamily="34" charset="0"/>
                <a:cs typeface="Arial" panose="020B0604020202020204" pitchFamily="34" charset="0"/>
              </a:rPr>
              <a:t> sera </a:t>
            </a:r>
            <a:r>
              <a:rPr lang="en-GB" sz="1000" dirty="0">
                <a:latin typeface="Arial" panose="020B0604020202020204" pitchFamily="34" charset="0"/>
                <a:ea typeface="Calibri" panose="020F0502020204030204" pitchFamily="34" charset="0"/>
                <a:cs typeface="Arial" panose="020B0604020202020204" pitchFamily="34" charset="0"/>
              </a:rPr>
              <a:t>(it will be) to give opinions in the future.</a:t>
            </a:r>
            <a:endParaRPr lang="en-GB" sz="1100" dirty="0">
              <a:latin typeface="Arial" panose="020B0604020202020204" pitchFamily="34" charset="0"/>
              <a:ea typeface="Calibri" panose="020F050202020403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F1D13C38-CD0C-4AAB-9DA0-5C521EDCC8B6}"/>
              </a:ext>
            </a:extLst>
          </p:cNvPr>
          <p:cNvSpPr/>
          <p:nvPr/>
        </p:nvSpPr>
        <p:spPr>
          <a:xfrm>
            <a:off x="3326441" y="4185713"/>
            <a:ext cx="3267535" cy="679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3716CD0-AF5A-4689-AF25-D2A0C6F7575E}"/>
              </a:ext>
            </a:extLst>
          </p:cNvPr>
          <p:cNvSpPr/>
          <p:nvPr/>
        </p:nvSpPr>
        <p:spPr>
          <a:xfrm>
            <a:off x="3325571" y="6580788"/>
            <a:ext cx="3267535" cy="25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A4F8E953-F3C1-494F-BFD8-606E118A25ED}"/>
              </a:ext>
            </a:extLst>
          </p:cNvPr>
          <p:cNvSpPr txBox="1"/>
          <p:nvPr/>
        </p:nvSpPr>
        <p:spPr>
          <a:xfrm>
            <a:off x="3344802" y="1091270"/>
            <a:ext cx="3184666" cy="258982"/>
          </a:xfrm>
          <a:prstGeom prst="rect">
            <a:avLst/>
          </a:prstGeom>
          <a:noFill/>
        </p:spPr>
        <p:txBody>
          <a:bodyPr wrap="square" rtlCol="0">
            <a:spAutoFit/>
          </a:bodyPr>
          <a:lstStyle/>
          <a:p>
            <a:pPr marL="185732" indent="-185732">
              <a:buFont typeface="Arial" panose="020B0604020202020204" pitchFamily="34" charset="0"/>
              <a:buChar char="•"/>
            </a:pPr>
            <a:endParaRPr lang="en-GB" sz="1083" dirty="0"/>
          </a:p>
        </p:txBody>
      </p:sp>
      <p:sp>
        <p:nvSpPr>
          <p:cNvPr id="80" name="Text Box 29">
            <a:extLst>
              <a:ext uri="{FF2B5EF4-FFF2-40B4-BE49-F238E27FC236}">
                <a16:creationId xmlns:a16="http://schemas.microsoft.com/office/drawing/2014/main" id="{0D3D2B29-3AAD-4DED-B923-85147B85D895}"/>
              </a:ext>
            </a:extLst>
          </p:cNvPr>
          <p:cNvSpPr txBox="1"/>
          <p:nvPr/>
        </p:nvSpPr>
        <p:spPr>
          <a:xfrm>
            <a:off x="3314320" y="1044713"/>
            <a:ext cx="2090043" cy="2527911"/>
          </a:xfrm>
          <a:prstGeom prst="rect">
            <a:avLst/>
          </a:prstGeom>
          <a:noFill/>
          <a:ln w="6350">
            <a:noFill/>
          </a:ln>
        </p:spPr>
        <p:txBody>
          <a:bodyPr rot="0" spcFirstLastPara="0" vert="horz" wrap="square" lIns="36000" tIns="36000" rIns="0" bIns="45720" numCol="1" spcCol="0" rtlCol="0" fromWordArt="0" anchor="t" anchorCtr="0" forceAA="0" compatLnSpc="1">
            <a:prstTxWarp prst="textNoShape">
              <a:avLst/>
            </a:prstTxWarp>
            <a:noAutofit/>
          </a:bodyPr>
          <a:lstStyle/>
          <a:p>
            <a:r>
              <a:rPr lang="en-GB" sz="1000" b="1" dirty="0" err="1">
                <a:latin typeface="Arial" panose="020B0604020202020204" pitchFamily="34" charset="0"/>
                <a:ea typeface="Calibri" panose="020F0502020204030204" pitchFamily="34" charset="0"/>
                <a:cs typeface="Arial" panose="020B0604020202020204" pitchFamily="34" charset="0"/>
              </a:rPr>
              <a:t>j’adore</a:t>
            </a:r>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b="1" dirty="0" err="1">
                <a:latin typeface="Arial" panose="020B0604020202020204" pitchFamily="34" charset="0"/>
                <a:ea typeface="Calibri" panose="020F0502020204030204" pitchFamily="34" charset="0"/>
                <a:cs typeface="Arial" panose="020B0604020202020204" pitchFamily="34" charset="0"/>
              </a:rPr>
              <a:t>j’aime</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b="1" dirty="0">
                <a:latin typeface="Arial" panose="020B0604020202020204" pitchFamily="34" charset="0"/>
                <a:ea typeface="Calibri" panose="020F0502020204030204" pitchFamily="34" charset="0"/>
                <a:cs typeface="Arial" panose="020B0604020202020204" pitchFamily="34" charset="0"/>
              </a:rPr>
              <a:t>je </a:t>
            </a:r>
            <a:r>
              <a:rPr lang="en-GB" sz="1000" b="1" dirty="0" err="1">
                <a:latin typeface="Arial" panose="020B0604020202020204" pitchFamily="34" charset="0"/>
                <a:ea typeface="Calibri" panose="020F0502020204030204" pitchFamily="34" charset="0"/>
                <a:cs typeface="Arial" panose="020B0604020202020204" pitchFamily="34" charset="0"/>
              </a:rPr>
              <a:t>déteste</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b="1" dirty="0">
                <a:latin typeface="Arial" panose="020B0604020202020204" pitchFamily="34" charset="0"/>
                <a:ea typeface="Calibri" panose="020F0502020204030204" pitchFamily="34" charset="0"/>
                <a:cs typeface="Arial" panose="020B0604020202020204" pitchFamily="34" charset="0"/>
              </a:rPr>
              <a:t>je </a:t>
            </a:r>
            <a:r>
              <a:rPr lang="en-GB" sz="1000" b="1" dirty="0" err="1">
                <a:latin typeface="Arial" panose="020B0604020202020204" pitchFamily="34" charset="0"/>
                <a:ea typeface="Calibri" panose="020F0502020204030204" pitchFamily="34" charset="0"/>
                <a:cs typeface="Arial" panose="020B0604020202020204" pitchFamily="34" charset="0"/>
              </a:rPr>
              <a:t>n’aime</a:t>
            </a:r>
            <a:r>
              <a:rPr lang="en-GB" sz="1000" b="1" dirty="0">
                <a:latin typeface="Arial" panose="020B0604020202020204" pitchFamily="34" charset="0"/>
                <a:ea typeface="Calibri" panose="020F0502020204030204" pitchFamily="34" charset="0"/>
                <a:cs typeface="Arial" panose="020B0604020202020204" pitchFamily="34" charset="0"/>
              </a:rPr>
              <a:t> pas</a:t>
            </a:r>
            <a:r>
              <a:rPr lang="en-GB" sz="1000" dirty="0">
                <a:latin typeface="Arial" panose="020B0604020202020204" pitchFamily="34" charset="0"/>
                <a:ea typeface="Calibri" panose="020F0502020204030204" pitchFamily="34" charset="0"/>
                <a:cs typeface="Arial" panose="020B0604020202020204" pitchFamily="34" charset="0"/>
              </a:rPr>
              <a:t>     	</a:t>
            </a:r>
            <a:endParaRPr lang="en-GB" sz="1000" b="1" dirty="0">
              <a:latin typeface="Arial" panose="020B0604020202020204" pitchFamily="34" charset="0"/>
              <a:ea typeface="Calibri" panose="020F0502020204030204" pitchFamily="34" charset="0"/>
              <a:cs typeface="Arial" panose="020B0604020202020204" pitchFamily="34" charset="0"/>
            </a:endParaRPr>
          </a:p>
          <a:p>
            <a:r>
              <a:rPr lang="en-GB" sz="1000" b="1" dirty="0" err="1">
                <a:latin typeface="Arial" panose="020B0604020202020204" pitchFamily="34" charset="0"/>
                <a:ea typeface="Calibri" panose="020F0502020204030204" pitchFamily="34" charset="0"/>
                <a:cs typeface="Arial" panose="020B0604020202020204" pitchFamily="34" charset="0"/>
              </a:rPr>
              <a:t>j’aime</a:t>
            </a:r>
            <a:r>
              <a:rPr lang="en-GB" sz="1000" b="1" dirty="0">
                <a:latin typeface="Arial" panose="020B0604020202020204" pitchFamily="34" charset="0"/>
                <a:ea typeface="Calibri" panose="020F0502020204030204" pitchFamily="34" charset="0"/>
                <a:cs typeface="Arial" panose="020B0604020202020204" pitchFamily="34" charset="0"/>
              </a:rPr>
              <a:t> bien</a:t>
            </a:r>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b="1" dirty="0">
                <a:latin typeface="Arial" panose="020B0604020202020204" pitchFamily="34" charset="0"/>
                <a:ea typeface="Calibri" panose="020F0502020204030204" pitchFamily="34" charset="0"/>
                <a:cs typeface="Arial" panose="020B0604020202020204" pitchFamily="34" charset="0"/>
              </a:rPr>
              <a:t>je </a:t>
            </a:r>
            <a:r>
              <a:rPr lang="en-GB" sz="1000" b="1" dirty="0" err="1">
                <a:latin typeface="Arial" panose="020B0604020202020204" pitchFamily="34" charset="0"/>
                <a:ea typeface="Calibri" panose="020F0502020204030204" pitchFamily="34" charset="0"/>
                <a:cs typeface="Arial" panose="020B0604020202020204" pitchFamily="34" charset="0"/>
              </a:rPr>
              <a:t>préfère</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a:t>
            </a:r>
          </a:p>
          <a:p>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b="1" dirty="0" err="1">
                <a:latin typeface="Arial" panose="020B0604020202020204" pitchFamily="34" charset="0"/>
                <a:ea typeface="Calibri" panose="020F0502020204030204" pitchFamily="34" charset="0"/>
                <a:cs typeface="Arial" panose="020B0604020202020204" pitchFamily="34" charset="0"/>
              </a:rPr>
              <a:t>parce</a:t>
            </a:r>
            <a:r>
              <a:rPr lang="en-GB" sz="1000" b="1" dirty="0">
                <a:latin typeface="Arial" panose="020B0604020202020204" pitchFamily="34" charset="0"/>
                <a:ea typeface="Calibri" panose="020F0502020204030204" pitchFamily="34" charset="0"/>
                <a:cs typeface="Arial" panose="020B0604020202020204" pitchFamily="34" charset="0"/>
              </a:rPr>
              <a:t> que </a:t>
            </a:r>
            <a:r>
              <a:rPr lang="en-GB" sz="1000" b="1" dirty="0" err="1">
                <a:latin typeface="Arial" panose="020B0604020202020204" pitchFamily="34" charset="0"/>
                <a:ea typeface="Calibri" panose="020F0502020204030204" pitchFamily="34" charset="0"/>
                <a:cs typeface="Arial" panose="020B0604020202020204" pitchFamily="34" charset="0"/>
              </a:rPr>
              <a:t>c’est</a:t>
            </a:r>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b="1" dirty="0">
                <a:latin typeface="Arial" panose="020B0604020202020204" pitchFamily="34" charset="0"/>
                <a:ea typeface="Calibri" panose="020F0502020204030204" pitchFamily="34" charset="0"/>
                <a:cs typeface="Arial" panose="020B0604020202020204" pitchFamily="34" charset="0"/>
              </a:rPr>
              <a:t>car </a:t>
            </a:r>
            <a:r>
              <a:rPr lang="en-GB" sz="1000" b="1" dirty="0" err="1">
                <a:latin typeface="Arial" panose="020B0604020202020204" pitchFamily="34" charset="0"/>
                <a:ea typeface="Calibri" panose="020F0502020204030204" pitchFamily="34" charset="0"/>
                <a:cs typeface="Arial" panose="020B0604020202020204" pitchFamily="34" charset="0"/>
              </a:rPr>
              <a:t>c’est</a:t>
            </a:r>
            <a:r>
              <a:rPr lang="en-GB" sz="1000" dirty="0">
                <a:latin typeface="Arial" panose="020B0604020202020204" pitchFamily="34" charset="0"/>
                <a:ea typeface="Calibri" panose="020F0502020204030204" pitchFamily="34" charset="0"/>
                <a:cs typeface="Arial" panose="020B0604020202020204" pitchFamily="34" charset="0"/>
              </a:rPr>
              <a:t>		 </a:t>
            </a:r>
          </a:p>
          <a:p>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b="1" dirty="0">
                <a:latin typeface="Arial" panose="020B0604020202020204" pitchFamily="34" charset="0"/>
                <a:ea typeface="Calibri" panose="020F0502020204030204" pitchFamily="34" charset="0"/>
                <a:cs typeface="Arial" panose="020B0604020202020204" pitchFamily="34" charset="0"/>
              </a:rPr>
              <a:t>ma fête </a:t>
            </a:r>
            <a:r>
              <a:rPr lang="en-GB" sz="1000" b="1" dirty="0" err="1">
                <a:latin typeface="Arial" panose="020B0604020202020204" pitchFamily="34" charset="0"/>
                <a:ea typeface="Calibri" panose="020F0502020204030204" pitchFamily="34" charset="0"/>
                <a:cs typeface="Arial" panose="020B0604020202020204" pitchFamily="34" charset="0"/>
              </a:rPr>
              <a:t>préférée</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b="1" dirty="0" err="1">
                <a:latin typeface="Arial" panose="020B0604020202020204" pitchFamily="34" charset="0"/>
                <a:ea typeface="Calibri" panose="020F0502020204030204" pitchFamily="34" charset="0"/>
                <a:cs typeface="Arial" panose="020B0604020202020204" pitchFamily="34" charset="0"/>
              </a:rPr>
              <a:t>c’est</a:t>
            </a:r>
            <a:r>
              <a:rPr lang="en-GB" sz="1000" b="1" dirty="0">
                <a:latin typeface="Arial" panose="020B0604020202020204" pitchFamily="34" charset="0"/>
                <a:ea typeface="Calibri" panose="020F0502020204030204" pitchFamily="34" charset="0"/>
                <a:cs typeface="Arial" panose="020B0604020202020204" pitchFamily="34" charset="0"/>
              </a:rPr>
              <a:t>…</a:t>
            </a:r>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dirty="0">
                <a:latin typeface="Arial" panose="020B0604020202020204" pitchFamily="34" charset="0"/>
                <a:ea typeface="Calibri" panose="020F0502020204030204" pitchFamily="34" charset="0"/>
                <a:cs typeface="Arial" panose="020B0604020202020204" pitchFamily="34" charset="0"/>
              </a:rPr>
              <a:t>my favourite celebration is…</a:t>
            </a:r>
          </a:p>
          <a:p>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b="1" dirty="0">
                <a:latin typeface="Arial" panose="020B0604020202020204" pitchFamily="34" charset="0"/>
                <a:ea typeface="Calibri" panose="020F0502020204030204" pitchFamily="34" charset="0"/>
                <a:cs typeface="Arial" panose="020B0604020202020204" pitchFamily="34" charset="0"/>
              </a:rPr>
              <a:t>à mon </a:t>
            </a:r>
            <a:r>
              <a:rPr lang="en-GB" sz="1000" b="1" dirty="0" err="1">
                <a:latin typeface="Arial" panose="020B0604020202020204" pitchFamily="34" charset="0"/>
                <a:ea typeface="Calibri" panose="020F0502020204030204" pitchFamily="34" charset="0"/>
                <a:cs typeface="Arial" panose="020B0604020202020204" pitchFamily="34" charset="0"/>
              </a:rPr>
              <a:t>avis</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in my opinion</a:t>
            </a:r>
          </a:p>
          <a:p>
            <a:r>
              <a:rPr lang="en-GB" sz="1000" b="1" dirty="0">
                <a:latin typeface="Arial" panose="020B0604020202020204" pitchFamily="34" charset="0"/>
                <a:ea typeface="Calibri" panose="020F0502020204030204" pitchFamily="34" charset="0"/>
                <a:cs typeface="Arial" panose="020B0604020202020204" pitchFamily="34" charset="0"/>
              </a:rPr>
              <a:t>je </a:t>
            </a:r>
            <a:r>
              <a:rPr lang="en-GB" sz="1000" b="1" dirty="0" err="1">
                <a:latin typeface="Arial" panose="020B0604020202020204" pitchFamily="34" charset="0"/>
                <a:ea typeface="Calibri" panose="020F0502020204030204" pitchFamily="34" charset="0"/>
                <a:cs typeface="Arial" panose="020B0604020202020204" pitchFamily="34" charset="0"/>
              </a:rPr>
              <a:t>pense</a:t>
            </a:r>
            <a:r>
              <a:rPr lang="en-GB" sz="1000" b="1" dirty="0">
                <a:latin typeface="Arial" panose="020B0604020202020204" pitchFamily="34" charset="0"/>
                <a:ea typeface="Calibri" panose="020F0502020204030204" pitchFamily="34" charset="0"/>
                <a:cs typeface="Arial" panose="020B0604020202020204" pitchFamily="34" charset="0"/>
              </a:rPr>
              <a:t> que       </a:t>
            </a:r>
            <a:r>
              <a:rPr lang="en-GB" sz="1000" dirty="0">
                <a:latin typeface="Arial" panose="020B0604020202020204" pitchFamily="34" charset="0"/>
                <a:ea typeface="Calibri" panose="020F0502020204030204" pitchFamily="34" charset="0"/>
                <a:cs typeface="Arial" panose="020B0604020202020204" pitchFamily="34" charset="0"/>
              </a:rPr>
              <a:t>I think that</a:t>
            </a:r>
          </a:p>
          <a:p>
            <a:r>
              <a:rPr lang="en-GB" sz="1000" b="1" dirty="0">
                <a:latin typeface="Arial" panose="020B0604020202020204" pitchFamily="34" charset="0"/>
                <a:ea typeface="Calibri" panose="020F0502020204030204" pitchFamily="34" charset="0"/>
                <a:cs typeface="Arial" panose="020B0604020202020204" pitchFamily="34" charset="0"/>
              </a:rPr>
              <a:t>je </a:t>
            </a:r>
            <a:r>
              <a:rPr lang="en-GB" sz="1000" b="1" dirty="0" err="1">
                <a:latin typeface="Arial" panose="020B0604020202020204" pitchFamily="34" charset="0"/>
                <a:ea typeface="Calibri" panose="020F0502020204030204" pitchFamily="34" charset="0"/>
                <a:cs typeface="Arial" panose="020B0604020202020204" pitchFamily="34" charset="0"/>
              </a:rPr>
              <a:t>crois</a:t>
            </a:r>
            <a:r>
              <a:rPr lang="en-GB" sz="1000" b="1" dirty="0">
                <a:latin typeface="Arial" panose="020B0604020202020204" pitchFamily="34" charset="0"/>
                <a:ea typeface="Calibri" panose="020F0502020204030204" pitchFamily="34" charset="0"/>
                <a:cs typeface="Arial" panose="020B0604020202020204" pitchFamily="34" charset="0"/>
              </a:rPr>
              <a:t> que         </a:t>
            </a:r>
            <a:r>
              <a:rPr lang="en-GB" sz="1000" dirty="0">
                <a:latin typeface="Arial" panose="020B0604020202020204" pitchFamily="34" charset="0"/>
                <a:ea typeface="Calibri" panose="020F0502020204030204" pitchFamily="34" charset="0"/>
                <a:cs typeface="Arial" panose="020B0604020202020204" pitchFamily="34" charset="0"/>
              </a:rPr>
              <a:t>I believe that</a:t>
            </a:r>
          </a:p>
          <a:p>
            <a:r>
              <a:rPr lang="en-GB" sz="1000" b="1" dirty="0" err="1">
                <a:latin typeface="Arial" panose="020B0604020202020204" pitchFamily="34" charset="0"/>
                <a:ea typeface="Calibri" panose="020F0502020204030204" pitchFamily="34" charset="0"/>
                <a:cs typeface="Arial" panose="020B0604020202020204" pitchFamily="34" charset="0"/>
              </a:rPr>
              <a:t>selon</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b="1" dirty="0" err="1">
                <a:latin typeface="Arial" panose="020B0604020202020204" pitchFamily="34" charset="0"/>
                <a:ea typeface="Calibri" panose="020F0502020204030204" pitchFamily="34" charset="0"/>
                <a:cs typeface="Arial" panose="020B0604020202020204" pitchFamily="34" charset="0"/>
              </a:rPr>
              <a:t>moi</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according to me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p:txBody>
      </p:sp>
      <p:sp>
        <p:nvSpPr>
          <p:cNvPr id="81" name="Text Box 29">
            <a:extLst>
              <a:ext uri="{FF2B5EF4-FFF2-40B4-BE49-F238E27FC236}">
                <a16:creationId xmlns:a16="http://schemas.microsoft.com/office/drawing/2014/main" id="{BA580D6A-90E3-4BCE-90E4-920DA2C3EB5C}"/>
              </a:ext>
            </a:extLst>
          </p:cNvPr>
          <p:cNvSpPr txBox="1"/>
          <p:nvPr/>
        </p:nvSpPr>
        <p:spPr>
          <a:xfrm>
            <a:off x="4292447" y="1047995"/>
            <a:ext cx="819783" cy="1334463"/>
          </a:xfrm>
          <a:prstGeom prst="rect">
            <a:avLst/>
          </a:prstGeom>
          <a:noFill/>
          <a:ln w="6350">
            <a:noFill/>
          </a:ln>
        </p:spPr>
        <p:txBody>
          <a:bodyPr rot="0" spcFirstLastPara="0" vert="horz" wrap="square" lIns="36000" tIns="36000" rIns="0" bIns="45720" numCol="1" spcCol="0" rtlCol="0" fromWordArt="0" anchor="t" anchorCtr="0" forceAA="0" compatLnSpc="1">
            <a:prstTxWarp prst="textNoShape">
              <a:avLst/>
            </a:prstTxWarp>
            <a:noAutofit/>
          </a:bodyPr>
          <a:lstStyle/>
          <a:p>
            <a:r>
              <a:rPr lang="en-GB" sz="1000" dirty="0">
                <a:latin typeface="Arial" panose="020B0604020202020204" pitchFamily="34" charset="0"/>
                <a:ea typeface="Calibri" panose="020F0502020204030204" pitchFamily="34" charset="0"/>
                <a:cs typeface="Arial" panose="020B0604020202020204" pitchFamily="34" charset="0"/>
              </a:rPr>
              <a:t>I love</a:t>
            </a:r>
          </a:p>
          <a:p>
            <a:r>
              <a:rPr lang="en-GB" sz="1000" dirty="0">
                <a:latin typeface="Arial" panose="020B0604020202020204" pitchFamily="34" charset="0"/>
                <a:ea typeface="Calibri" panose="020F0502020204030204" pitchFamily="34" charset="0"/>
                <a:cs typeface="Arial" panose="020B0604020202020204" pitchFamily="34" charset="0"/>
              </a:rPr>
              <a:t>I like</a:t>
            </a:r>
          </a:p>
          <a:p>
            <a:r>
              <a:rPr lang="en-GB" sz="1000" dirty="0">
                <a:latin typeface="Arial" panose="020B0604020202020204" pitchFamily="34" charset="0"/>
                <a:ea typeface="Calibri" panose="020F0502020204030204" pitchFamily="34" charset="0"/>
                <a:cs typeface="Arial" panose="020B0604020202020204" pitchFamily="34" charset="0"/>
              </a:rPr>
              <a:t>I hate</a:t>
            </a:r>
          </a:p>
          <a:p>
            <a:r>
              <a:rPr lang="en-GB" sz="1000" dirty="0">
                <a:latin typeface="Arial" panose="020B0604020202020204" pitchFamily="34" charset="0"/>
                <a:ea typeface="Calibri" panose="020F0502020204030204" pitchFamily="34" charset="0"/>
                <a:cs typeface="Arial" panose="020B0604020202020204" pitchFamily="34" charset="0"/>
              </a:rPr>
              <a:t>I don’t like</a:t>
            </a:r>
          </a:p>
          <a:p>
            <a:r>
              <a:rPr lang="en-GB" sz="1000" dirty="0">
                <a:latin typeface="Arial" panose="020B0604020202020204" pitchFamily="34" charset="0"/>
                <a:ea typeface="Calibri" panose="020F0502020204030204" pitchFamily="34" charset="0"/>
                <a:cs typeface="Arial" panose="020B0604020202020204" pitchFamily="34" charset="0"/>
              </a:rPr>
              <a:t>I quite like</a:t>
            </a:r>
          </a:p>
          <a:p>
            <a:r>
              <a:rPr lang="en-GB" sz="1000" dirty="0">
                <a:latin typeface="Arial" panose="020B0604020202020204" pitchFamily="34" charset="0"/>
                <a:ea typeface="Calibri" panose="020F0502020204030204" pitchFamily="34" charset="0"/>
                <a:cs typeface="Arial" panose="020B0604020202020204" pitchFamily="34" charset="0"/>
              </a:rPr>
              <a:t>I prefer</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because it is</a:t>
            </a:r>
          </a:p>
          <a:p>
            <a:r>
              <a:rPr lang="en-GB" sz="1000" dirty="0">
                <a:latin typeface="Arial" panose="020B0604020202020204" pitchFamily="34" charset="0"/>
                <a:ea typeface="Calibri" panose="020F0502020204030204" pitchFamily="34" charset="0"/>
                <a:cs typeface="Arial" panose="020B0604020202020204" pitchFamily="34" charset="0"/>
              </a:rPr>
              <a:t>because it is</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p:txBody>
      </p:sp>
      <p:sp>
        <p:nvSpPr>
          <p:cNvPr id="82" name="Text Box 30">
            <a:extLst>
              <a:ext uri="{FF2B5EF4-FFF2-40B4-BE49-F238E27FC236}">
                <a16:creationId xmlns:a16="http://schemas.microsoft.com/office/drawing/2014/main" id="{FFB12F54-70CF-4A01-AE0C-9A0604B54D2C}"/>
              </a:ext>
            </a:extLst>
          </p:cNvPr>
          <p:cNvSpPr txBox="1"/>
          <p:nvPr/>
        </p:nvSpPr>
        <p:spPr>
          <a:xfrm>
            <a:off x="5072353" y="1054667"/>
            <a:ext cx="1616512" cy="2755121"/>
          </a:xfrm>
          <a:prstGeom prst="rect">
            <a:avLst/>
          </a:prstGeom>
          <a:noFill/>
          <a:ln w="6350">
            <a:noFill/>
          </a:ln>
        </p:spPr>
        <p:txBody>
          <a:bodyPr rot="0" spcFirstLastPara="0" vert="horz" wrap="square" lIns="36000" tIns="36000" rIns="0" bIns="45720" numCol="1" spcCol="0" rtlCol="0" fromWordArt="0" anchor="t" anchorCtr="0" forceAA="0" compatLnSpc="1">
            <a:prstTxWarp prst="textNoShape">
              <a:avLst/>
            </a:prstTxWarp>
            <a:noAutofit/>
          </a:bodyPr>
          <a:lstStyle/>
          <a:p>
            <a:r>
              <a:rPr lang="en-GB" sz="1000" dirty="0" err="1">
                <a:latin typeface="Arial" panose="020B0604020202020204" pitchFamily="34" charset="0"/>
                <a:ea typeface="Calibri" panose="020F0502020204030204" pitchFamily="34" charset="0"/>
                <a:cs typeface="Arial" panose="020B0604020202020204" pitchFamily="34" charset="0"/>
              </a:rPr>
              <a:t>amusant</a:t>
            </a:r>
            <a:r>
              <a:rPr lang="en-GB" sz="1000" dirty="0">
                <a:latin typeface="Arial" panose="020B0604020202020204" pitchFamily="34" charset="0"/>
                <a:ea typeface="Calibri" panose="020F0502020204030204" pitchFamily="34" charset="0"/>
                <a:cs typeface="Arial" panose="020B0604020202020204" pitchFamily="34" charset="0"/>
              </a:rPr>
              <a: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GB" sz="1000" dirty="0">
                <a:latin typeface="Arial" panose="020B0604020202020204" pitchFamily="34" charset="0"/>
                <a:ea typeface="Calibri" panose="020F0502020204030204" pitchFamily="34" charset="0"/>
                <a:cs typeface="Arial" panose="020B0604020202020204" pitchFamily="34" charset="0"/>
              </a:rPr>
              <a:t> 	fun</a:t>
            </a:r>
          </a:p>
          <a:p>
            <a:r>
              <a:rPr lang="en-GB" sz="1000" dirty="0">
                <a:latin typeface="Arial" panose="020B0604020202020204" pitchFamily="34" charset="0"/>
                <a:ea typeface="Calibri" panose="020F0502020204030204" pitchFamily="34" charset="0"/>
                <a:cs typeface="Arial" panose="020B0604020202020204" pitchFamily="34" charset="0"/>
              </a:rPr>
              <a:t>difficile		difficult</a:t>
            </a:r>
          </a:p>
          <a:p>
            <a:r>
              <a:rPr lang="en-GB" sz="1000" dirty="0" err="1">
                <a:latin typeface="Arial" panose="020B0604020202020204" pitchFamily="34" charset="0"/>
                <a:ea typeface="Calibri" panose="020F0502020204030204" pitchFamily="34" charset="0"/>
                <a:cs typeface="Arial" panose="020B0604020202020204" pitchFamily="34" charset="0"/>
              </a:rPr>
              <a:t>divertissant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  </a:t>
            </a:r>
            <a:r>
              <a:rPr lang="en-GB" sz="1000" dirty="0">
                <a:latin typeface="Arial" panose="020B0604020202020204" pitchFamily="34" charset="0"/>
                <a:ea typeface="Calibri" panose="020F0502020204030204" pitchFamily="34" charset="0"/>
                <a:cs typeface="Arial" panose="020B0604020202020204" pitchFamily="34" charset="0"/>
              </a:rPr>
              <a:t>entertaining</a:t>
            </a:r>
          </a:p>
          <a:p>
            <a:r>
              <a:rPr lang="en-GB" sz="1000" dirty="0" err="1">
                <a:latin typeface="Arial" panose="020B0604020202020204" pitchFamily="34" charset="0"/>
                <a:ea typeface="Calibri" panose="020F0502020204030204" pitchFamily="34" charset="0"/>
                <a:cs typeface="Arial" panose="020B0604020202020204" pitchFamily="34" charset="0"/>
              </a:rPr>
              <a:t>ennuyeux</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GB" sz="1000" dirty="0" err="1">
                <a:solidFill>
                  <a:srgbClr val="FF0000"/>
                </a:solidFill>
                <a:latin typeface="Arial" panose="020B0604020202020204" pitchFamily="34" charset="0"/>
                <a:ea typeface="Calibri" panose="020F0502020204030204" pitchFamily="34" charset="0"/>
                <a:cs typeface="Arial" panose="020B0604020202020204" pitchFamily="34" charset="0"/>
              </a:rPr>
              <a:t>euse</a:t>
            </a:r>
            <a:r>
              <a:rPr lang="en-GB" sz="1000" dirty="0">
                <a:latin typeface="Arial" panose="020B0604020202020204" pitchFamily="34" charset="0"/>
                <a:ea typeface="Calibri" panose="020F0502020204030204" pitchFamily="34" charset="0"/>
                <a:cs typeface="Arial" panose="020B0604020202020204" pitchFamily="34" charset="0"/>
              </a:rPr>
              <a:t>	boring</a:t>
            </a:r>
          </a:p>
          <a:p>
            <a:r>
              <a:rPr lang="en-GB" sz="1000" dirty="0" err="1">
                <a:latin typeface="Arial" panose="020B0604020202020204" pitchFamily="34" charset="0"/>
                <a:ea typeface="Calibri" panose="020F0502020204030204" pitchFamily="34" charset="0"/>
                <a:cs typeface="Arial" panose="020B0604020202020204" pitchFamily="34" charset="0"/>
              </a:rPr>
              <a:t>effrayant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	</a:t>
            </a:r>
            <a:r>
              <a:rPr lang="en-GB" sz="1000" dirty="0">
                <a:latin typeface="Arial" panose="020B0604020202020204" pitchFamily="34" charset="0"/>
                <a:ea typeface="Calibri" panose="020F0502020204030204" pitchFamily="34" charset="0"/>
                <a:cs typeface="Arial" panose="020B0604020202020204" pitchFamily="34" charset="0"/>
              </a:rPr>
              <a:t>scary</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dirty="0" err="1">
                <a:latin typeface="Arial" panose="020B0604020202020204" pitchFamily="34" charset="0"/>
                <a:ea typeface="Calibri" panose="020F0502020204030204" pitchFamily="34" charset="0"/>
                <a:cs typeface="Arial" panose="020B0604020202020204" pitchFamily="34" charset="0"/>
              </a:rPr>
              <a:t>émouvant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	</a:t>
            </a:r>
            <a:r>
              <a:rPr lang="en-GB" sz="1000" dirty="0">
                <a:latin typeface="Arial" panose="020B0604020202020204" pitchFamily="34" charset="0"/>
                <a:ea typeface="Calibri" panose="020F0502020204030204" pitchFamily="34" charset="0"/>
                <a:cs typeface="Arial" panose="020B0604020202020204" pitchFamily="34" charset="0"/>
              </a:rPr>
              <a:t>moving</a:t>
            </a:r>
          </a:p>
          <a:p>
            <a:r>
              <a:rPr lang="en-GB" sz="1000" dirty="0" err="1">
                <a:latin typeface="Arial" panose="020B0604020202020204" pitchFamily="34" charset="0"/>
                <a:ea typeface="Calibri" panose="020F0502020204030204" pitchFamily="34" charset="0"/>
                <a:cs typeface="Arial" panose="020B0604020202020204" pitchFamily="34" charset="0"/>
              </a:rPr>
              <a:t>énervant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GB" sz="1000" dirty="0">
                <a:latin typeface="Arial" panose="020B0604020202020204" pitchFamily="34" charset="0"/>
                <a:ea typeface="Calibri" panose="020F0502020204030204" pitchFamily="34" charset="0"/>
                <a:cs typeface="Arial" panose="020B0604020202020204" pitchFamily="34" charset="0"/>
              </a:rPr>
              <a:t>	annoying</a:t>
            </a:r>
            <a:endParaRPr lang="en-GB" sz="1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r>
              <a:rPr lang="en-GB" sz="1000" dirty="0" err="1">
                <a:latin typeface="Arial" panose="020B0604020202020204" pitchFamily="34" charset="0"/>
                <a:ea typeface="Calibri" panose="020F0502020204030204" pitchFamily="34" charset="0"/>
                <a:cs typeface="Arial" panose="020B0604020202020204" pitchFamily="34" charset="0"/>
              </a:rPr>
              <a:t>fatigant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GB" sz="1000" dirty="0">
                <a:latin typeface="Arial" panose="020B0604020202020204" pitchFamily="34" charset="0"/>
                <a:ea typeface="Calibri" panose="020F0502020204030204" pitchFamily="34" charset="0"/>
                <a:cs typeface="Arial" panose="020B0604020202020204" pitchFamily="34" charset="0"/>
              </a:rPr>
              <a:t>	tiring	</a:t>
            </a:r>
          </a:p>
          <a:p>
            <a:r>
              <a:rPr lang="en-GB" sz="1000" dirty="0" err="1">
                <a:latin typeface="Arial" panose="020B0604020202020204" pitchFamily="34" charset="0"/>
                <a:ea typeface="Calibri" panose="020F0502020204030204" pitchFamily="34" charset="0"/>
                <a:cs typeface="Arial" panose="020B0604020202020204" pitchFamily="34" charset="0"/>
              </a:rPr>
              <a:t>génial</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	</a:t>
            </a:r>
            <a:r>
              <a:rPr lang="en-GB" sz="1000" dirty="0">
                <a:latin typeface="Arial" panose="020B0604020202020204" pitchFamily="34" charset="0"/>
                <a:ea typeface="Calibri" panose="020F0502020204030204" pitchFamily="34" charset="0"/>
                <a:cs typeface="Arial" panose="020B0604020202020204" pitchFamily="34" charset="0"/>
              </a:rPr>
              <a:t>	great</a:t>
            </a:r>
          </a:p>
          <a:p>
            <a:r>
              <a:rPr lang="en-GB" sz="1000" dirty="0">
                <a:latin typeface="Arial" panose="020B0604020202020204" pitchFamily="34" charset="0"/>
                <a:ea typeface="Calibri" panose="020F0502020204030204" pitchFamily="34" charset="0"/>
                <a:cs typeface="Arial" panose="020B0604020202020204" pitchFamily="34" charset="0"/>
              </a:rPr>
              <a:t>idiot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a:t>
            </a:r>
            <a:r>
              <a:rPr lang="en-GB" sz="1000" dirty="0">
                <a:latin typeface="Arial" panose="020B0604020202020204" pitchFamily="34" charset="0"/>
                <a:ea typeface="Calibri" panose="020F0502020204030204" pitchFamily="34" charset="0"/>
                <a:cs typeface="Arial" panose="020B0604020202020204" pitchFamily="34" charset="0"/>
              </a:rPr>
              <a:t>		stupid</a:t>
            </a:r>
          </a:p>
          <a:p>
            <a:r>
              <a:rPr lang="en-GB" sz="1000" dirty="0" err="1">
                <a:latin typeface="Arial" panose="020B0604020202020204" pitchFamily="34" charset="0"/>
                <a:ea typeface="Calibri" panose="020F0502020204030204" pitchFamily="34" charset="0"/>
                <a:cs typeface="Arial" panose="020B0604020202020204" pitchFamily="34" charset="0"/>
              </a:rPr>
              <a:t>nul</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/le</a:t>
            </a:r>
            <a:r>
              <a:rPr lang="en-GB" sz="1000" dirty="0">
                <a:latin typeface="Arial" panose="020B0604020202020204" pitchFamily="34" charset="0"/>
                <a:ea typeface="Calibri" panose="020F0502020204030204" pitchFamily="34" charset="0"/>
                <a:cs typeface="Arial" panose="020B0604020202020204" pitchFamily="34" charset="0"/>
              </a:rPr>
              <a:t>		rubbish</a:t>
            </a:r>
          </a:p>
          <a:p>
            <a:r>
              <a:rPr lang="en-GB" sz="1000" dirty="0" err="1">
                <a:latin typeface="Arial" panose="020B0604020202020204" pitchFamily="34" charset="0"/>
                <a:ea typeface="Calibri" panose="020F0502020204030204" pitchFamily="34" charset="0"/>
                <a:cs typeface="Arial" panose="020B0604020202020204" pitchFamily="34" charset="0"/>
              </a:rPr>
              <a:t>passionnant</a:t>
            </a:r>
            <a:r>
              <a:rPr lang="en-GB" sz="1000" dirty="0">
                <a:latin typeface="Arial" panose="020B0604020202020204" pitchFamily="34" charset="0"/>
                <a:ea typeface="Calibri" panose="020F0502020204030204" pitchFamily="34" charset="0"/>
                <a:cs typeface="Arial" panose="020B0604020202020204" pitchFamily="34" charset="0"/>
              </a:rPr>
              <a:t>/</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e	</a:t>
            </a:r>
            <a:r>
              <a:rPr lang="en-GB" sz="1000" dirty="0">
                <a:latin typeface="Arial" panose="020B0604020202020204" pitchFamily="34" charset="0"/>
                <a:ea typeface="Calibri" panose="020F0502020204030204" pitchFamily="34" charset="0"/>
                <a:cs typeface="Arial" panose="020B0604020202020204" pitchFamily="34" charset="0"/>
              </a:rPr>
              <a:t>exciting</a:t>
            </a:r>
          </a:p>
          <a:p>
            <a:endParaRPr lang="en-GB" sz="1000" dirty="0">
              <a:latin typeface="Arial" panose="020B0604020202020204" pitchFamily="34" charset="0"/>
              <a:ea typeface="Calibri" panose="020F0502020204030204" pitchFamily="34" charset="0"/>
              <a:cs typeface="Arial" panose="020B0604020202020204" pitchFamily="34" charset="0"/>
            </a:endParaRP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b="1" dirty="0" err="1">
                <a:latin typeface="Arial" panose="020B0604020202020204" pitchFamily="34" charset="0"/>
                <a:ea typeface="Calibri" panose="020F0502020204030204" pitchFamily="34" charset="0"/>
                <a:cs typeface="Arial" panose="020B0604020202020204" pitchFamily="34" charset="0"/>
              </a:rPr>
              <a:t>très</a:t>
            </a:r>
            <a:r>
              <a:rPr lang="en-GB" sz="1000" dirty="0">
                <a:latin typeface="Arial" panose="020B0604020202020204" pitchFamily="34" charset="0"/>
                <a:ea typeface="Calibri" panose="020F0502020204030204" pitchFamily="34" charset="0"/>
                <a:cs typeface="Arial" panose="020B0604020202020204" pitchFamily="34" charset="0"/>
              </a:rPr>
              <a:t>	 very</a:t>
            </a:r>
          </a:p>
          <a:p>
            <a:r>
              <a:rPr lang="en-GB" sz="1000" dirty="0">
                <a:latin typeface="Arial" panose="020B0604020202020204" pitchFamily="34" charset="0"/>
                <a:ea typeface="Calibri" panose="020F0502020204030204" pitchFamily="34" charset="0"/>
                <a:cs typeface="Arial" panose="020B0604020202020204" pitchFamily="34" charset="0"/>
              </a:rPr>
              <a:t>	</a:t>
            </a:r>
            <a:r>
              <a:rPr lang="en-GB" sz="1000" b="1" dirty="0">
                <a:latin typeface="Arial" panose="020B0604020202020204" pitchFamily="34" charset="0"/>
                <a:ea typeface="Calibri" panose="020F0502020204030204" pitchFamily="34" charset="0"/>
                <a:cs typeface="Arial" panose="020B0604020202020204" pitchFamily="34" charset="0"/>
              </a:rPr>
              <a:t>un </a:t>
            </a:r>
            <a:r>
              <a:rPr lang="en-GB" sz="1000" b="1" dirty="0" err="1">
                <a:latin typeface="Arial" panose="020B0604020202020204" pitchFamily="34" charset="0"/>
                <a:ea typeface="Calibri" panose="020F0502020204030204" pitchFamily="34" charset="0"/>
                <a:cs typeface="Arial" panose="020B0604020202020204" pitchFamily="34" charset="0"/>
              </a:rPr>
              <a:t>peu</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a little</a:t>
            </a:r>
          </a:p>
          <a:p>
            <a:r>
              <a:rPr lang="en-GB" sz="1000" dirty="0">
                <a:latin typeface="Arial" panose="020B0604020202020204" pitchFamily="34" charset="0"/>
                <a:ea typeface="Calibri" panose="020F0502020204030204" pitchFamily="34" charset="0"/>
                <a:cs typeface="Arial" panose="020B0604020202020204" pitchFamily="34" charset="0"/>
              </a:rPr>
              <a:t>	</a:t>
            </a:r>
            <a:r>
              <a:rPr lang="en-GB" sz="1000" b="1" dirty="0" err="1">
                <a:latin typeface="Arial" panose="020B0604020202020204" pitchFamily="34" charset="0"/>
                <a:ea typeface="Calibri" panose="020F0502020204030204" pitchFamily="34" charset="0"/>
                <a:cs typeface="Arial" panose="020B0604020202020204" pitchFamily="34" charset="0"/>
              </a:rPr>
              <a:t>assez</a:t>
            </a:r>
            <a:r>
              <a:rPr lang="en-GB" sz="1000" dirty="0">
                <a:latin typeface="Arial" panose="020B0604020202020204" pitchFamily="34" charset="0"/>
                <a:ea typeface="Calibri" panose="020F0502020204030204" pitchFamily="34" charset="0"/>
                <a:cs typeface="Arial" panose="020B0604020202020204" pitchFamily="34" charset="0"/>
              </a:rPr>
              <a:t>	 quite</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a:p>
            <a:r>
              <a:rPr lang="en-GB" sz="1000" dirty="0">
                <a:latin typeface="Arial" panose="020B0604020202020204" pitchFamily="34" charset="0"/>
                <a:ea typeface="Calibri" panose="020F0502020204030204" pitchFamily="34" charset="0"/>
                <a:cs typeface="Arial" panose="020B0604020202020204" pitchFamily="34" charset="0"/>
              </a:rPr>
              <a:t> </a:t>
            </a:r>
          </a:p>
        </p:txBody>
      </p:sp>
      <p:sp>
        <p:nvSpPr>
          <p:cNvPr id="83" name="Rectangle 82">
            <a:extLst>
              <a:ext uri="{FF2B5EF4-FFF2-40B4-BE49-F238E27FC236}">
                <a16:creationId xmlns:a16="http://schemas.microsoft.com/office/drawing/2014/main" id="{00150952-B14E-49BC-928A-78C00BFA76E4}"/>
              </a:ext>
            </a:extLst>
          </p:cNvPr>
          <p:cNvSpPr/>
          <p:nvPr/>
        </p:nvSpPr>
        <p:spPr>
          <a:xfrm>
            <a:off x="3323982" y="1067460"/>
            <a:ext cx="1748371" cy="1884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 Box 6">
            <a:extLst>
              <a:ext uri="{FF2B5EF4-FFF2-40B4-BE49-F238E27FC236}">
                <a16:creationId xmlns:a16="http://schemas.microsoft.com/office/drawing/2014/main" id="{4E813950-8DF5-4031-90F0-05CFDB7F2E27}"/>
              </a:ext>
            </a:extLst>
          </p:cNvPr>
          <p:cNvSpPr txBox="1"/>
          <p:nvPr/>
        </p:nvSpPr>
        <p:spPr>
          <a:xfrm>
            <a:off x="-19921" y="4144859"/>
            <a:ext cx="3291891" cy="29257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To </a:t>
            </a:r>
            <a:r>
              <a:rPr lang="en-GB" sz="1000" b="1" dirty="0">
                <a:effectLst/>
                <a:latin typeface="Arial" panose="020B0604020202020204" pitchFamily="34" charset="0"/>
                <a:ea typeface="Calibri" panose="020F0502020204030204" pitchFamily="34" charset="0"/>
                <a:cs typeface="Arial" panose="020B0604020202020204" pitchFamily="34" charset="0"/>
              </a:rPr>
              <a:t>conjugate</a:t>
            </a:r>
            <a:r>
              <a:rPr lang="en-GB" sz="1000" dirty="0">
                <a:effectLst/>
                <a:latin typeface="Arial" panose="020B0604020202020204" pitchFamily="34" charset="0"/>
                <a:ea typeface="Calibri" panose="020F0502020204030204" pitchFamily="34" charset="0"/>
                <a:cs typeface="Arial" panose="020B0604020202020204" pitchFamily="34" charset="0"/>
              </a:rPr>
              <a:t> verbs in the present tense we remove the –infinitive ending and add the correct ending to match the person doing that action:</a:t>
            </a:r>
          </a:p>
          <a:p>
            <a:pPr>
              <a:spcAft>
                <a:spcPts val="0"/>
              </a:spcAft>
            </a:pP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endParaRPr lang="en-GB"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regard</a:t>
            </a:r>
            <a:r>
              <a:rPr lang="en-GB" sz="1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er</a:t>
            </a:r>
            <a:r>
              <a:rPr lang="en-GB" sz="1000" dirty="0">
                <a:effectLst/>
                <a:latin typeface="Arial" panose="020B0604020202020204" pitchFamily="34" charset="0"/>
                <a:ea typeface="Calibri" panose="020F0502020204030204" pitchFamily="34" charset="0"/>
                <a:cs typeface="Arial" panose="020B0604020202020204" pitchFamily="34" charset="0"/>
              </a:rPr>
              <a:t>  </a:t>
            </a:r>
            <a:r>
              <a:rPr lang="en-GB" sz="1000" dirty="0">
                <a:effectLst/>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n-GB" sz="1000" dirty="0">
                <a:effectLst/>
                <a:latin typeface="Arial" panose="020B0604020202020204" pitchFamily="34" charset="0"/>
                <a:ea typeface="Calibri" panose="020F0502020204030204" pitchFamily="34" charset="0"/>
                <a:cs typeface="Arial" panose="020B0604020202020204" pitchFamily="34" charset="0"/>
              </a:rPr>
              <a:t> je </a:t>
            </a:r>
            <a:r>
              <a:rPr lang="en-GB" sz="1000" dirty="0" err="1">
                <a:effectLst/>
                <a:latin typeface="Arial" panose="020B0604020202020204" pitchFamily="34" charset="0"/>
                <a:ea typeface="Calibri" panose="020F0502020204030204" pitchFamily="34" charset="0"/>
                <a:cs typeface="Arial" panose="020B0604020202020204" pitchFamily="34" charset="0"/>
              </a:rPr>
              <a:t>regard</a:t>
            </a:r>
            <a:r>
              <a:rPr lang="en-GB" sz="1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e</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 watch / I am watching</a:t>
            </a:r>
          </a:p>
          <a:p>
            <a:pPr>
              <a:spcAft>
                <a:spcPts val="0"/>
              </a:spcAft>
            </a:pPr>
            <a:r>
              <a:rPr lang="en-GB" sz="1000" dirty="0" err="1">
                <a:solidFill>
                  <a:srgbClr val="000000"/>
                </a:solidFill>
                <a:latin typeface="Arial" panose="020B0604020202020204" pitchFamily="34" charset="0"/>
                <a:ea typeface="Calibri" panose="020F0502020204030204" pitchFamily="34" charset="0"/>
                <a:cs typeface="Arial" panose="020B0604020202020204" pitchFamily="34" charset="0"/>
              </a:rPr>
              <a:t>jou</a:t>
            </a:r>
            <a:r>
              <a:rPr lang="en-GB" sz="1000" b="1" dirty="0" err="1">
                <a:solidFill>
                  <a:srgbClr val="FF0000"/>
                </a:solidFill>
                <a:latin typeface="Arial" panose="020B0604020202020204" pitchFamily="34" charset="0"/>
                <a:ea typeface="Calibri" panose="020F0502020204030204" pitchFamily="34" charset="0"/>
                <a:cs typeface="Arial" panose="020B0604020202020204" pitchFamily="34" charset="0"/>
              </a:rPr>
              <a:t>er</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nous </a:t>
            </a:r>
            <a:r>
              <a:rPr lang="en-GB" sz="1000" dirty="0" err="1">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jou</a:t>
            </a:r>
            <a:r>
              <a:rPr lang="en-GB" sz="1000" b="1" dirty="0" err="1">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ons</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10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we play / we are playing</a:t>
            </a:r>
            <a:b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1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fin</a:t>
            </a:r>
            <a:r>
              <a:rPr lang="en-GB" sz="1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ir</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je </a:t>
            </a:r>
            <a:r>
              <a:rPr lang="en-GB" sz="1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fin</a:t>
            </a:r>
            <a:r>
              <a:rPr lang="en-GB" sz="1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is</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 finish / I am finishing</a:t>
            </a:r>
            <a:b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1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attend</a:t>
            </a:r>
            <a:r>
              <a:rPr lang="en-GB" sz="1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re</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j’attend</a:t>
            </a:r>
            <a:r>
              <a:rPr lang="en-GB" sz="10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ez</a:t>
            </a:r>
            <a:r>
              <a:rPr lang="en-GB"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I wait / I am waiting</a:t>
            </a:r>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5" name="Table 84">
            <a:extLst>
              <a:ext uri="{FF2B5EF4-FFF2-40B4-BE49-F238E27FC236}">
                <a16:creationId xmlns:a16="http://schemas.microsoft.com/office/drawing/2014/main" id="{B670E8C9-FAF4-41F5-B785-0B9BBE16BFCE}"/>
              </a:ext>
            </a:extLst>
          </p:cNvPr>
          <p:cNvGraphicFramePr>
            <a:graphicFrameLocks noGrp="1"/>
          </p:cNvGraphicFramePr>
          <p:nvPr/>
        </p:nvGraphicFramePr>
        <p:xfrm>
          <a:off x="180754" y="4745016"/>
          <a:ext cx="2981099" cy="1325353"/>
        </p:xfrm>
        <a:graphic>
          <a:graphicData uri="http://schemas.openxmlformats.org/drawingml/2006/table">
            <a:tbl>
              <a:tblPr firstRow="1" firstCol="1" bandRow="1"/>
              <a:tblGrid>
                <a:gridCol w="745739">
                  <a:extLst>
                    <a:ext uri="{9D8B030D-6E8A-4147-A177-3AD203B41FA5}">
                      <a16:colId xmlns:a16="http://schemas.microsoft.com/office/drawing/2014/main" val="919328291"/>
                    </a:ext>
                  </a:extLst>
                </a:gridCol>
                <a:gridCol w="745120">
                  <a:extLst>
                    <a:ext uri="{9D8B030D-6E8A-4147-A177-3AD203B41FA5}">
                      <a16:colId xmlns:a16="http://schemas.microsoft.com/office/drawing/2014/main" val="638517289"/>
                    </a:ext>
                  </a:extLst>
                </a:gridCol>
                <a:gridCol w="745120">
                  <a:extLst>
                    <a:ext uri="{9D8B030D-6E8A-4147-A177-3AD203B41FA5}">
                      <a16:colId xmlns:a16="http://schemas.microsoft.com/office/drawing/2014/main" val="4012639914"/>
                    </a:ext>
                  </a:extLst>
                </a:gridCol>
                <a:gridCol w="745120">
                  <a:extLst>
                    <a:ext uri="{9D8B030D-6E8A-4147-A177-3AD203B41FA5}">
                      <a16:colId xmlns:a16="http://schemas.microsoft.com/office/drawing/2014/main" val="3527245450"/>
                    </a:ext>
                  </a:extLst>
                </a:gridCol>
              </a:tblGrid>
              <a:tr h="328855">
                <a:tc>
                  <a:txBody>
                    <a:bodyPr/>
                    <a:lstStyle/>
                    <a:p>
                      <a:pP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Pronoun</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ER verb ending</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IR verb ending</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b="1">
                          <a:effectLst/>
                          <a:latin typeface="Arial" panose="020B0604020202020204" pitchFamily="34" charset="0"/>
                          <a:ea typeface="Calibri" panose="020F0502020204030204" pitchFamily="34" charset="0"/>
                          <a:cs typeface="Arial" panose="020B0604020202020204" pitchFamily="34" charset="0"/>
                        </a:rPr>
                        <a:t>RE verb ending</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279894"/>
                  </a:ext>
                </a:extLst>
              </a:tr>
              <a:tr h="169917">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je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is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000480"/>
                  </a:ext>
                </a:extLst>
              </a:tr>
              <a:tr h="169917">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tu</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es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is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6504652"/>
                  </a:ext>
                </a:extLst>
              </a:tr>
              <a:tr h="169917">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il/elle/on</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it</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4346301"/>
                  </a:ext>
                </a:extLst>
              </a:tr>
              <a:tr h="158415">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nous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ons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issons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ons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808338"/>
                  </a:ext>
                </a:extLst>
              </a:tr>
              <a:tr h="169917">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vous </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ez</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issez</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ez</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8815600"/>
                  </a:ext>
                </a:extLst>
              </a:tr>
              <a:tr h="158415">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ils/elles</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ent</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a:effectLst/>
                          <a:latin typeface="Arial" panose="020B0604020202020204" pitchFamily="34" charset="0"/>
                          <a:ea typeface="Calibri" panose="020F0502020204030204" pitchFamily="34" charset="0"/>
                          <a:cs typeface="Arial" panose="020B0604020202020204" pitchFamily="34" charset="0"/>
                        </a:rPr>
                        <a:t>iissent</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000" dirty="0" err="1">
                          <a:effectLst/>
                          <a:latin typeface="Arial" panose="020B0604020202020204" pitchFamily="34" charset="0"/>
                          <a:ea typeface="Calibri" panose="020F0502020204030204" pitchFamily="34" charset="0"/>
                          <a:cs typeface="Arial" panose="020B0604020202020204" pitchFamily="34" charset="0"/>
                        </a:rPr>
                        <a:t>ent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6593804"/>
                  </a:ext>
                </a:extLst>
              </a:tr>
            </a:tbl>
          </a:graphicData>
        </a:graphic>
      </p:graphicFrame>
      <p:sp>
        <p:nvSpPr>
          <p:cNvPr id="86" name="Rectangle 85">
            <a:extLst>
              <a:ext uri="{FF2B5EF4-FFF2-40B4-BE49-F238E27FC236}">
                <a16:creationId xmlns:a16="http://schemas.microsoft.com/office/drawing/2014/main" id="{1B873D0E-61BF-4E83-9E9D-731CD89D91F8}"/>
              </a:ext>
            </a:extLst>
          </p:cNvPr>
          <p:cNvSpPr/>
          <p:nvPr/>
        </p:nvSpPr>
        <p:spPr>
          <a:xfrm>
            <a:off x="182755" y="5076453"/>
            <a:ext cx="2979098" cy="1653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20BA6F9-9D5F-485F-B8B9-5F69417476E0}"/>
              </a:ext>
            </a:extLst>
          </p:cNvPr>
          <p:cNvSpPr/>
          <p:nvPr/>
        </p:nvSpPr>
        <p:spPr>
          <a:xfrm>
            <a:off x="6562624" y="4153755"/>
            <a:ext cx="3291891" cy="1015663"/>
          </a:xfrm>
          <a:prstGeom prst="rect">
            <a:avLst/>
          </a:prstGeom>
        </p:spPr>
        <p:txBody>
          <a:bodyPr wrap="square">
            <a:spAutoFit/>
          </a:bodyPr>
          <a:lstStyle/>
          <a:p>
            <a:pPr>
              <a:spcAft>
                <a:spcPts val="0"/>
              </a:spcAft>
            </a:pPr>
            <a:r>
              <a:rPr lang="en-GB" sz="1000" b="1" dirty="0">
                <a:latin typeface="Arial" panose="020B0604020202020204" pitchFamily="34" charset="0"/>
                <a:ea typeface="Calibri" panose="020F0502020204030204" pitchFamily="34" charset="0"/>
                <a:cs typeface="Arial" panose="020B0604020202020204" pitchFamily="34" charset="0"/>
              </a:rPr>
              <a:t>Comparatives </a:t>
            </a:r>
            <a:r>
              <a:rPr lang="en-GB" sz="1000" dirty="0">
                <a:latin typeface="Arial" panose="020B0604020202020204" pitchFamily="34" charset="0"/>
                <a:ea typeface="Calibri" panose="020F0502020204030204" pitchFamily="34" charset="0"/>
                <a:cs typeface="Arial" panose="020B0604020202020204" pitchFamily="34" charset="0"/>
              </a:rPr>
              <a:t>compare two things to each other. </a:t>
            </a:r>
          </a:p>
          <a:p>
            <a:pPr>
              <a:spcAft>
                <a:spcPts val="0"/>
              </a:spcAft>
            </a:pPr>
            <a:r>
              <a:rPr lang="en-GB" sz="1000" dirty="0">
                <a:latin typeface="Arial" panose="020B0604020202020204" pitchFamily="34" charset="0"/>
                <a:ea typeface="Calibri" panose="020F0502020204030204" pitchFamily="34" charset="0"/>
                <a:cs typeface="Arial" panose="020B0604020202020204" pitchFamily="34" charset="0"/>
              </a:rPr>
              <a:t>In French you need to wrap your comparative around an adjective.  </a:t>
            </a:r>
            <a:r>
              <a:rPr lang="en-GB" sz="1000" b="1" dirty="0">
                <a:latin typeface="Arial" panose="020B0604020202020204" pitchFamily="34" charset="0"/>
                <a:ea typeface="Calibri" panose="020F0502020204030204" pitchFamily="34" charset="0"/>
                <a:cs typeface="Arial" panose="020B0604020202020204" pitchFamily="34" charset="0"/>
              </a:rPr>
              <a:t>	</a:t>
            </a:r>
            <a:endPar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	plus...que</a:t>
            </a:r>
            <a:r>
              <a:rPr lang="en-GB" sz="1000" dirty="0">
                <a:latin typeface="Arial" panose="020B0604020202020204" pitchFamily="34" charset="0"/>
                <a:ea typeface="Calibri" panose="020F0502020204030204" pitchFamily="34" charset="0"/>
                <a:cs typeface="Arial" panose="020B0604020202020204" pitchFamily="34" charset="0"/>
              </a:rPr>
              <a:t> 		more … than</a:t>
            </a:r>
          </a:p>
          <a:p>
            <a:pPr>
              <a:spcAft>
                <a:spcPts val="0"/>
              </a:spcAft>
            </a:pP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moins</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...que</a:t>
            </a:r>
            <a:r>
              <a:rPr lang="en-GB" sz="1000" dirty="0">
                <a:latin typeface="Arial" panose="020B0604020202020204" pitchFamily="34" charset="0"/>
                <a:ea typeface="Calibri" panose="020F0502020204030204" pitchFamily="34" charset="0"/>
                <a:cs typeface="Arial" panose="020B0604020202020204" pitchFamily="34" charset="0"/>
              </a:rPr>
              <a:t> 		less … than	</a:t>
            </a:r>
          </a:p>
          <a:p>
            <a:pPr>
              <a:spcAft>
                <a:spcPts val="0"/>
              </a:spcAft>
            </a:pP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aussi</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...que</a:t>
            </a:r>
            <a:r>
              <a:rPr lang="en-GB" sz="1000" dirty="0">
                <a:latin typeface="Arial" panose="020B0604020202020204" pitchFamily="34" charset="0"/>
                <a:ea typeface="Calibri" panose="020F0502020204030204" pitchFamily="34" charset="0"/>
                <a:cs typeface="Arial" panose="020B0604020202020204" pitchFamily="34" charset="0"/>
              </a:rPr>
              <a:t> 		as ... as</a:t>
            </a:r>
          </a:p>
        </p:txBody>
      </p:sp>
      <p:sp>
        <p:nvSpPr>
          <p:cNvPr id="3" name="Rectangle 2">
            <a:extLst>
              <a:ext uri="{FF2B5EF4-FFF2-40B4-BE49-F238E27FC236}">
                <a16:creationId xmlns:a16="http://schemas.microsoft.com/office/drawing/2014/main" id="{8F8E1335-B6EC-4381-83C9-D5D11F287C33}"/>
              </a:ext>
            </a:extLst>
          </p:cNvPr>
          <p:cNvSpPr/>
          <p:nvPr/>
        </p:nvSpPr>
        <p:spPr>
          <a:xfrm>
            <a:off x="6593106" y="5169418"/>
            <a:ext cx="3228217" cy="1862048"/>
          </a:xfrm>
          <a:prstGeom prst="rect">
            <a:avLst/>
          </a:prstGeom>
        </p:spPr>
        <p:txBody>
          <a:bodyPr wrap="square">
            <a:spAutoFit/>
          </a:bodyPr>
          <a:lstStyle/>
          <a:p>
            <a:r>
              <a:rPr lang="en-GB" sz="1000" b="1" dirty="0">
                <a:latin typeface="Arial" panose="020B0604020202020204" pitchFamily="34" charset="0"/>
                <a:ea typeface="Calibri" panose="020F0502020204030204" pitchFamily="34" charset="0"/>
                <a:cs typeface="Arial" panose="020B0604020202020204" pitchFamily="34" charset="0"/>
              </a:rPr>
              <a:t>Superlatives </a:t>
            </a:r>
            <a:r>
              <a:rPr lang="en-GB" sz="1000" dirty="0">
                <a:latin typeface="Arial" panose="020B0604020202020204" pitchFamily="34" charset="0"/>
                <a:ea typeface="Calibri" panose="020F0502020204030204" pitchFamily="34" charset="0"/>
                <a:cs typeface="Arial" panose="020B0604020202020204" pitchFamily="34" charset="0"/>
              </a:rPr>
              <a:t>are used to say </a:t>
            </a:r>
            <a:r>
              <a:rPr lang="en-GB" sz="1000" b="1" dirty="0">
                <a:latin typeface="Arial" panose="020B0604020202020204" pitchFamily="34" charset="0"/>
                <a:ea typeface="Calibri" panose="020F0502020204030204" pitchFamily="34" charset="0"/>
                <a:cs typeface="Arial" panose="020B0604020202020204" pitchFamily="34" charset="0"/>
              </a:rPr>
              <a:t>the most </a:t>
            </a:r>
            <a:r>
              <a:rPr lang="en-GB" sz="1000" dirty="0">
                <a:latin typeface="Arial" panose="020B0604020202020204" pitchFamily="34" charset="0"/>
                <a:ea typeface="Calibri" panose="020F0502020204030204" pitchFamily="34" charset="0"/>
                <a:cs typeface="Arial" panose="020B0604020202020204" pitchFamily="34" charset="0"/>
              </a:rPr>
              <a:t>or </a:t>
            </a:r>
            <a:r>
              <a:rPr lang="en-GB" sz="1000" b="1" dirty="0">
                <a:latin typeface="Arial" panose="020B0604020202020204" pitchFamily="34" charset="0"/>
                <a:ea typeface="Calibri" panose="020F0502020204030204" pitchFamily="34" charset="0"/>
                <a:cs typeface="Arial" panose="020B0604020202020204" pitchFamily="34" charset="0"/>
              </a:rPr>
              <a:t>the least </a:t>
            </a:r>
            <a:r>
              <a:rPr lang="en-GB" sz="1000" dirty="0">
                <a:latin typeface="Arial" panose="020B0604020202020204" pitchFamily="34" charset="0"/>
                <a:ea typeface="Calibri" panose="020F0502020204030204" pitchFamily="34" charset="0"/>
                <a:cs typeface="Arial" panose="020B0604020202020204" pitchFamily="34" charset="0"/>
              </a:rPr>
              <a:t>with an adjective.</a:t>
            </a:r>
          </a:p>
          <a:p>
            <a:endParaRPr lang="en-GB" sz="1000" dirty="0">
              <a:latin typeface="Arial" panose="020B0604020202020204" pitchFamily="34" charset="0"/>
              <a:cs typeface="Arial" panose="020B0604020202020204" pitchFamily="34" charset="0"/>
            </a:endParaRPr>
          </a:p>
          <a:p>
            <a:pPr>
              <a:lnSpc>
                <a:spcPts val="1400"/>
              </a:lnSpc>
              <a:spcAft>
                <a:spcPts val="0"/>
              </a:spcAft>
            </a:pPr>
            <a:r>
              <a:rPr lang="en-GB" sz="1000" b="1" dirty="0">
                <a:solidFill>
                  <a:srgbClr val="0070C0"/>
                </a:solidFill>
                <a:latin typeface="Arial" panose="020B0604020202020204" pitchFamily="34" charset="0"/>
                <a:ea typeface="Calibri" panose="020F0502020204030204" pitchFamily="34" charset="0"/>
                <a:cs typeface="Arial" panose="020B0604020202020204" pitchFamily="34" charset="0"/>
              </a:rPr>
              <a:t>	le</a:t>
            </a:r>
            <a:r>
              <a:rPr lang="en-GB" sz="1000" b="1" dirty="0">
                <a:latin typeface="Arial" panose="020B0604020202020204" pitchFamily="34" charset="0"/>
                <a:ea typeface="Calibri" panose="020F0502020204030204" pitchFamily="34" charset="0"/>
                <a:cs typeface="Arial" panose="020B0604020202020204" pitchFamily="34" charset="0"/>
              </a:rPr>
              <a:t>/</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la</a:t>
            </a:r>
            <a:r>
              <a:rPr lang="en-GB" sz="1000" b="1" dirty="0">
                <a:latin typeface="Arial" panose="020B0604020202020204" pitchFamily="34" charset="0"/>
                <a:ea typeface="Calibri" panose="020F0502020204030204" pitchFamily="34" charset="0"/>
                <a:cs typeface="Arial" panose="020B0604020202020204" pitchFamily="34" charset="0"/>
              </a:rPr>
              <a:t>/</a:t>
            </a:r>
            <a:r>
              <a:rPr lang="en-GB" sz="1000" b="1" dirty="0">
                <a:solidFill>
                  <a:srgbClr val="00B050"/>
                </a:solidFill>
                <a:latin typeface="Arial" panose="020B0604020202020204" pitchFamily="34" charset="0"/>
                <a:ea typeface="Calibri" panose="020F0502020204030204" pitchFamily="34" charset="0"/>
                <a:cs typeface="Arial" panose="020B0604020202020204" pitchFamily="34" charset="0"/>
              </a:rPr>
              <a:t>les</a:t>
            </a:r>
            <a:r>
              <a:rPr lang="en-GB" sz="1000" b="1" dirty="0">
                <a:latin typeface="Arial" panose="020B0604020202020204" pitchFamily="34" charset="0"/>
                <a:ea typeface="Calibri" panose="020F0502020204030204" pitchFamily="34" charset="0"/>
                <a:cs typeface="Arial" panose="020B0604020202020204" pitchFamily="34" charset="0"/>
              </a:rPr>
              <a:t> plus  …	</a:t>
            </a:r>
            <a:r>
              <a:rPr lang="en-GB" sz="1000" dirty="0">
                <a:latin typeface="Arial" panose="020B0604020202020204" pitchFamily="34" charset="0"/>
                <a:ea typeface="Calibri" panose="020F0502020204030204" pitchFamily="34" charset="0"/>
                <a:cs typeface="Arial" panose="020B0604020202020204" pitchFamily="34" charset="0"/>
              </a:rPr>
              <a:t>the most …</a:t>
            </a:r>
          </a:p>
          <a:p>
            <a:pPr>
              <a:lnSpc>
                <a:spcPts val="1400"/>
              </a:lnSpc>
              <a:spcAft>
                <a:spcPts val="0"/>
              </a:spcAft>
            </a:pP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b="1" dirty="0">
                <a:solidFill>
                  <a:srgbClr val="0070C0"/>
                </a:solidFill>
                <a:latin typeface="Arial" panose="020B0604020202020204" pitchFamily="34" charset="0"/>
                <a:ea typeface="Calibri" panose="020F0502020204030204" pitchFamily="34" charset="0"/>
                <a:cs typeface="Arial" panose="020B0604020202020204" pitchFamily="34" charset="0"/>
              </a:rPr>
              <a:t>le</a:t>
            </a:r>
            <a:r>
              <a:rPr lang="en-GB" sz="1000" b="1" dirty="0">
                <a:latin typeface="Arial" panose="020B0604020202020204" pitchFamily="34" charset="0"/>
                <a:ea typeface="Calibri" panose="020F0502020204030204" pitchFamily="34" charset="0"/>
                <a:cs typeface="Arial" panose="020B0604020202020204" pitchFamily="34" charset="0"/>
              </a:rPr>
              <a:t>/</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la</a:t>
            </a:r>
            <a:r>
              <a:rPr lang="en-GB" sz="1000" b="1" dirty="0">
                <a:latin typeface="Arial" panose="020B0604020202020204" pitchFamily="34" charset="0"/>
                <a:ea typeface="Calibri" panose="020F0502020204030204" pitchFamily="34" charset="0"/>
                <a:cs typeface="Arial" panose="020B0604020202020204" pitchFamily="34" charset="0"/>
              </a:rPr>
              <a:t>/</a:t>
            </a:r>
            <a:r>
              <a:rPr lang="en-GB" sz="1000" b="1" dirty="0">
                <a:solidFill>
                  <a:srgbClr val="00B050"/>
                </a:solidFill>
                <a:latin typeface="Arial" panose="020B0604020202020204" pitchFamily="34" charset="0"/>
                <a:ea typeface="Calibri" panose="020F0502020204030204" pitchFamily="34" charset="0"/>
                <a:cs typeface="Arial" panose="020B0604020202020204" pitchFamily="34" charset="0"/>
              </a:rPr>
              <a:t>les</a:t>
            </a:r>
            <a:r>
              <a:rPr lang="en-GB" sz="1000" b="1" dirty="0">
                <a:latin typeface="Arial" panose="020B0604020202020204" pitchFamily="34" charset="0"/>
                <a:ea typeface="Calibri" panose="020F0502020204030204" pitchFamily="34" charset="0"/>
                <a:cs typeface="Arial" panose="020B0604020202020204" pitchFamily="34" charset="0"/>
              </a:rPr>
              <a:t> </a:t>
            </a:r>
            <a:r>
              <a:rPr lang="en-GB" sz="1000" b="1" dirty="0" err="1">
                <a:latin typeface="Arial" panose="020B0604020202020204" pitchFamily="34" charset="0"/>
                <a:ea typeface="Calibri" panose="020F0502020204030204" pitchFamily="34" charset="0"/>
                <a:cs typeface="Arial" panose="020B0604020202020204" pitchFamily="34" charset="0"/>
              </a:rPr>
              <a:t>moins</a:t>
            </a:r>
            <a:r>
              <a:rPr lang="en-GB" sz="1000" dirty="0">
                <a:latin typeface="Arial" panose="020B0604020202020204" pitchFamily="34" charset="0"/>
                <a:ea typeface="Calibri" panose="020F0502020204030204" pitchFamily="34" charset="0"/>
                <a:cs typeface="Arial" panose="020B0604020202020204" pitchFamily="34" charset="0"/>
              </a:rPr>
              <a:t> 	…	the least …</a:t>
            </a:r>
          </a:p>
          <a:p>
            <a:pPr>
              <a:lnSpc>
                <a:spcPts val="1400"/>
              </a:lnSpc>
              <a:spcAft>
                <a:spcPts val="0"/>
              </a:spcAft>
            </a:pPr>
            <a:endParaRPr lang="en-GB" sz="10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b="1" dirty="0">
                <a:latin typeface="Arial" panose="020B0604020202020204" pitchFamily="34" charset="0"/>
                <a:ea typeface="Calibri" panose="020F0502020204030204" pitchFamily="34" charset="0"/>
                <a:cs typeface="Arial" panose="020B0604020202020204" pitchFamily="34" charset="0"/>
              </a:rPr>
              <a:t>Irregulars:</a:t>
            </a:r>
          </a:p>
          <a:p>
            <a:pPr>
              <a:spcAft>
                <a:spcPts val="0"/>
              </a:spcAft>
            </a:pP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meilleur</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/e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que</a:t>
            </a:r>
            <a:r>
              <a:rPr lang="en-GB" sz="1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le/</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la</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meilleur</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a:t>
            </a:r>
            <a:r>
              <a:rPr lang="en-GB" sz="1000" b="1" dirty="0">
                <a:solidFill>
                  <a:srgbClr val="FF0000"/>
                </a:solidFill>
                <a:latin typeface="Arial" panose="020B0604020202020204" pitchFamily="34" charset="0"/>
                <a:ea typeface="Calibri" panose="020F0502020204030204" pitchFamily="34" charset="0"/>
                <a:cs typeface="Arial" panose="020B0604020202020204" pitchFamily="34" charset="0"/>
              </a:rPr>
              <a:t>e</a:t>
            </a:r>
            <a:b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better than			the best</a:t>
            </a:r>
          </a:p>
          <a:p>
            <a:pPr>
              <a:spcAft>
                <a:spcPts val="0"/>
              </a:spcAft>
            </a:pP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pire</a:t>
            </a:r>
            <a:r>
              <a:rPr lang="en-GB" sz="1000" dirty="0">
                <a:latin typeface="Arial" panose="020B0604020202020204" pitchFamily="34" charset="0"/>
                <a:ea typeface="Calibri" panose="020F0502020204030204" pitchFamily="34" charset="0"/>
                <a:cs typeface="Arial" panose="020B0604020202020204" pitchFamily="34" charset="0"/>
              </a:rPr>
              <a:t>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que</a:t>
            </a:r>
            <a:r>
              <a:rPr lang="en-GB" sz="1000" dirty="0">
                <a:latin typeface="Arial" panose="020B0604020202020204" pitchFamily="34" charset="0"/>
                <a:ea typeface="Calibri" panose="020F0502020204030204" pitchFamily="34" charset="0"/>
                <a:cs typeface="Arial" panose="020B0604020202020204" pitchFamily="34" charset="0"/>
              </a:rPr>
              <a:t> - worse than		</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le/la </a:t>
            </a:r>
            <a:r>
              <a:rPr lang="en-GB" sz="1000" b="1" dirty="0" err="1">
                <a:solidFill>
                  <a:srgbClr val="7030A0"/>
                </a:solidFill>
                <a:latin typeface="Arial" panose="020B0604020202020204" pitchFamily="34" charset="0"/>
                <a:ea typeface="Calibri" panose="020F0502020204030204" pitchFamily="34" charset="0"/>
                <a:cs typeface="Arial" panose="020B0604020202020204" pitchFamily="34" charset="0"/>
              </a:rPr>
              <a:t>pire</a:t>
            </a:r>
            <a:r>
              <a:rPr lang="en-GB" sz="10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 the worst</a:t>
            </a:r>
          </a:p>
          <a:p>
            <a:endParaRPr lang="en-GB" sz="1000" dirty="0"/>
          </a:p>
        </p:txBody>
      </p:sp>
      <p:sp>
        <p:nvSpPr>
          <p:cNvPr id="33" name="Rectangle 32">
            <a:extLst>
              <a:ext uri="{FF2B5EF4-FFF2-40B4-BE49-F238E27FC236}">
                <a16:creationId xmlns:a16="http://schemas.microsoft.com/office/drawing/2014/main" id="{746EB929-DE34-45F9-A9FB-EF787A2C5E0B}"/>
              </a:ext>
            </a:extLst>
          </p:cNvPr>
          <p:cNvSpPr/>
          <p:nvPr/>
        </p:nvSpPr>
        <p:spPr>
          <a:xfrm>
            <a:off x="6625847" y="4191311"/>
            <a:ext cx="3267535" cy="978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098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32484" y="653494"/>
          <a:ext cx="9859500" cy="3134994"/>
        </p:xfrm>
        <a:graphic>
          <a:graphicData uri="http://schemas.openxmlformats.org/drawingml/2006/table">
            <a:tbl>
              <a:tblPr firstRow="1" bandRow="1">
                <a:tableStyleId>{5C22544A-7EE6-4342-B048-85BDC9FD1C3A}</a:tableStyleId>
              </a:tblPr>
              <a:tblGrid>
                <a:gridCol w="3286500">
                  <a:extLst>
                    <a:ext uri="{9D8B030D-6E8A-4147-A177-3AD203B41FA5}">
                      <a16:colId xmlns:a16="http://schemas.microsoft.com/office/drawing/2014/main" val="163302815"/>
                    </a:ext>
                  </a:extLst>
                </a:gridCol>
                <a:gridCol w="3286500">
                  <a:extLst>
                    <a:ext uri="{9D8B030D-6E8A-4147-A177-3AD203B41FA5}">
                      <a16:colId xmlns:a16="http://schemas.microsoft.com/office/drawing/2014/main" val="3581695665"/>
                    </a:ext>
                  </a:extLst>
                </a:gridCol>
                <a:gridCol w="3286500">
                  <a:extLst>
                    <a:ext uri="{9D8B030D-6E8A-4147-A177-3AD203B41FA5}">
                      <a16:colId xmlns:a16="http://schemas.microsoft.com/office/drawing/2014/main" val="1662650907"/>
                    </a:ext>
                  </a:extLst>
                </a:gridCol>
              </a:tblGrid>
              <a:tr h="395288">
                <a:tc>
                  <a:txBody>
                    <a:bodyPr/>
                    <a:lstStyle/>
                    <a:p>
                      <a:r>
                        <a:rPr lang="en-GB" sz="1520" b="0" dirty="0">
                          <a:latin typeface="Arial" panose="020B0604020202020204" pitchFamily="34" charset="0"/>
                          <a:cs typeface="Arial" panose="020B0604020202020204" pitchFamily="34" charset="0"/>
                        </a:rPr>
                        <a:t>1 – Evidence of Climate Change</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2 – Causes of Climate Change</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3 – Impacts on the UK</a:t>
                      </a:r>
                    </a:p>
                  </a:txBody>
                  <a:tcPr anchor="ctr">
                    <a:solidFill>
                      <a:schemeClr val="accent1">
                        <a:lumMod val="75000"/>
                      </a:schemeClr>
                    </a:solidFill>
                  </a:tcPr>
                </a:tc>
                <a:extLst>
                  <a:ext uri="{0D108BD9-81ED-4DB2-BD59-A6C34878D82A}">
                    <a16:rowId xmlns:a16="http://schemas.microsoft.com/office/drawing/2014/main" val="1986237655"/>
                  </a:ext>
                </a:extLst>
              </a:tr>
              <a:tr h="2739706">
                <a:tc>
                  <a:txBody>
                    <a:bodyPr/>
                    <a:lstStyle/>
                    <a:p>
                      <a:endParaRPr lang="en-GB" sz="152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52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52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23251" y="3827220"/>
          <a:ext cx="9859497" cy="3030779"/>
        </p:xfrm>
        <a:graphic>
          <a:graphicData uri="http://schemas.openxmlformats.org/drawingml/2006/table">
            <a:tbl>
              <a:tblPr firstRow="1" bandRow="1">
                <a:tableStyleId>{5C22544A-7EE6-4342-B048-85BDC9FD1C3A}</a:tableStyleId>
              </a:tblPr>
              <a:tblGrid>
                <a:gridCol w="3286499">
                  <a:extLst>
                    <a:ext uri="{9D8B030D-6E8A-4147-A177-3AD203B41FA5}">
                      <a16:colId xmlns:a16="http://schemas.microsoft.com/office/drawing/2014/main" val="163302815"/>
                    </a:ext>
                  </a:extLst>
                </a:gridCol>
                <a:gridCol w="3286499">
                  <a:extLst>
                    <a:ext uri="{9D8B030D-6E8A-4147-A177-3AD203B41FA5}">
                      <a16:colId xmlns:a16="http://schemas.microsoft.com/office/drawing/2014/main" val="3581695665"/>
                    </a:ext>
                  </a:extLst>
                </a:gridCol>
                <a:gridCol w="3286499">
                  <a:extLst>
                    <a:ext uri="{9D8B030D-6E8A-4147-A177-3AD203B41FA5}">
                      <a16:colId xmlns:a16="http://schemas.microsoft.com/office/drawing/2014/main" val="1662650907"/>
                    </a:ext>
                  </a:extLst>
                </a:gridCol>
              </a:tblGrid>
              <a:tr h="382147">
                <a:tc>
                  <a:txBody>
                    <a:bodyPr/>
                    <a:lstStyle/>
                    <a:p>
                      <a:r>
                        <a:rPr lang="en-GB" sz="1520" b="0" dirty="0">
                          <a:latin typeface="Arial" panose="020B0604020202020204" pitchFamily="34" charset="0"/>
                          <a:cs typeface="Arial" panose="020B0604020202020204" pitchFamily="34" charset="0"/>
                        </a:rPr>
                        <a:t>4 – Impacts on Asia</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5 – Impacts on Africa</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6 – What can you do?</a:t>
                      </a:r>
                    </a:p>
                  </a:txBody>
                  <a:tcPr anchor="ctr">
                    <a:solidFill>
                      <a:schemeClr val="accent1">
                        <a:lumMod val="75000"/>
                      </a:schemeClr>
                    </a:solidFill>
                  </a:tcPr>
                </a:tc>
                <a:extLst>
                  <a:ext uri="{0D108BD9-81ED-4DB2-BD59-A6C34878D82A}">
                    <a16:rowId xmlns:a16="http://schemas.microsoft.com/office/drawing/2014/main" val="1986237655"/>
                  </a:ext>
                </a:extLst>
              </a:tr>
              <a:tr h="2648632">
                <a:tc>
                  <a:txBody>
                    <a:bodyPr/>
                    <a:lstStyle/>
                    <a:p>
                      <a:endParaRPr lang="en-GB" sz="152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endParaRPr lang="en-GB" sz="152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nSpc>
                          <a:spcPct val="150000"/>
                        </a:lnSpc>
                      </a:pPr>
                      <a:r>
                        <a:rPr lang="en-GB" sz="1000" b="1" dirty="0">
                          <a:latin typeface="Arial" panose="020B0604020202020204" pitchFamily="34" charset="0"/>
                          <a:cs typeface="Arial" panose="020B0604020202020204" pitchFamily="34" charset="0"/>
                        </a:rPr>
                        <a:t>Key Vocabulary: </a:t>
                      </a:r>
                    </a:p>
                    <a:p>
                      <a:pPr>
                        <a:lnSpc>
                          <a:spcPct val="150000"/>
                        </a:lnSpc>
                      </a:pPr>
                      <a:r>
                        <a:rPr lang="en-GB" sz="1000" b="1" u="sng" dirty="0">
                          <a:latin typeface="Arial" panose="020B0604020202020204" pitchFamily="34" charset="0"/>
                          <a:cs typeface="Arial" panose="020B0604020202020204" pitchFamily="34" charset="0"/>
                        </a:rPr>
                        <a:t>adapting</a:t>
                      </a:r>
                      <a:r>
                        <a:rPr lang="en-GB" sz="1000" b="1"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is making something suitable for a new use or purpose </a:t>
                      </a:r>
                    </a:p>
                    <a:p>
                      <a:pPr>
                        <a:lnSpc>
                          <a:spcPct val="150000"/>
                        </a:lnSpc>
                      </a:pPr>
                      <a:r>
                        <a:rPr lang="en-GB" sz="1000" b="1" u="sng" dirty="0">
                          <a:latin typeface="Arial" panose="020B0604020202020204" pitchFamily="34" charset="0"/>
                          <a:cs typeface="Arial" panose="020B0604020202020204" pitchFamily="34" charset="0"/>
                        </a:rPr>
                        <a:t>carbon footprint</a:t>
                      </a:r>
                      <a:r>
                        <a:rPr lang="en-GB" sz="1000" b="1"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is the amount of carbon used in everyday life</a:t>
                      </a:r>
                    </a:p>
                    <a:p>
                      <a:pPr>
                        <a:lnSpc>
                          <a:spcPct val="150000"/>
                        </a:lnSpc>
                      </a:pPr>
                      <a:endParaRPr lang="en-GB" sz="1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To reduce our carbon footprint we need to walk, cycle and use public transport more. </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We need to eat food which is locally produced and reduce the amount of animal based products.</a:t>
                      </a:r>
                    </a:p>
                    <a:p>
                      <a:pPr marL="171450" indent="-17145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We also need to use less electricity and recycle.  </a:t>
                      </a: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17" name="Table 16">
            <a:extLst>
              <a:ext uri="{FF2B5EF4-FFF2-40B4-BE49-F238E27FC236}">
                <a16:creationId xmlns:a16="http://schemas.microsoft.com/office/drawing/2014/main" id="{341D0CB2-1579-4357-ADB2-BC295E5C7746}"/>
              </a:ext>
            </a:extLst>
          </p:cNvPr>
          <p:cNvGraphicFramePr>
            <a:graphicFrameLocks noGrp="1"/>
          </p:cNvGraphicFramePr>
          <p:nvPr/>
        </p:nvGraphicFramePr>
        <p:xfrm>
          <a:off x="23251" y="179495"/>
          <a:ext cx="8951124" cy="365760"/>
        </p:xfrm>
        <a:graphic>
          <a:graphicData uri="http://schemas.openxmlformats.org/drawingml/2006/table">
            <a:tbl>
              <a:tblPr firstRow="1" bandRow="1">
                <a:tableStyleId>{5C22544A-7EE6-4342-B048-85BDC9FD1C3A}</a:tableStyleId>
              </a:tblPr>
              <a:tblGrid>
                <a:gridCol w="2237781">
                  <a:extLst>
                    <a:ext uri="{9D8B030D-6E8A-4147-A177-3AD203B41FA5}">
                      <a16:colId xmlns:a16="http://schemas.microsoft.com/office/drawing/2014/main" val="2728078994"/>
                    </a:ext>
                  </a:extLst>
                </a:gridCol>
                <a:gridCol w="4337328">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9">
                  <a:extLst>
                    <a:ext uri="{9D8B030D-6E8A-4147-A177-3AD203B41FA5}">
                      <a16:colId xmlns:a16="http://schemas.microsoft.com/office/drawing/2014/main" val="514512078"/>
                    </a:ext>
                  </a:extLst>
                </a:gridCol>
              </a:tblGrid>
              <a:tr h="250864">
                <a:tc>
                  <a:txBody>
                    <a:bodyPr/>
                    <a:lstStyle/>
                    <a:p>
                      <a:pPr algn="ctr"/>
                      <a:r>
                        <a:rPr lang="en-GB" sz="1800" b="0" dirty="0">
                          <a:latin typeface="Arial" panose="020B0604020202020204" pitchFamily="34" charset="0"/>
                          <a:cs typeface="Arial" panose="020B0604020202020204" pitchFamily="34" charset="0"/>
                        </a:rPr>
                        <a:t>Geography</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400" dirty="0">
                          <a:solidFill>
                            <a:srgbClr val="FFFFFF"/>
                          </a:solidFill>
                          <a:latin typeface="Arial" panose="020B0604020202020204" pitchFamily="34" charset="0"/>
                          <a:cs typeface="Arial" panose="020B0604020202020204" pitchFamily="34" charset="0"/>
                        </a:rPr>
                        <a:t>Climate Change</a:t>
                      </a:r>
                      <a:endParaRPr lang="en-GB" sz="1800" b="0" kern="1400" dirty="0">
                        <a:solidFill>
                          <a:srgbClr val="000000"/>
                        </a:solidFill>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sz="1800" b="0" dirty="0">
                          <a:latin typeface="Arial" panose="020B0604020202020204" pitchFamily="34" charset="0"/>
                          <a:cs typeface="Arial" panose="020B0604020202020204" pitchFamily="34" charset="0"/>
                        </a:rPr>
                        <a:t>Year 9 </a:t>
                      </a:r>
                    </a:p>
                  </a:txBody>
                  <a:tcPr>
                    <a:solidFill>
                      <a:schemeClr val="accent1">
                        <a:lumMod val="75000"/>
                      </a:schemeClr>
                    </a:solidFill>
                  </a:tcPr>
                </a:tc>
                <a:tc>
                  <a:txBody>
                    <a:bodyPr/>
                    <a:lstStyle/>
                    <a:p>
                      <a:pPr algn="ctr"/>
                      <a:r>
                        <a:rPr lang="en-GB" sz="1800" b="0" dirty="0">
                          <a:latin typeface="Arial" panose="020B0604020202020204" pitchFamily="34" charset="0"/>
                          <a:cs typeface="Arial" panose="020B0604020202020204" pitchFamily="34" charset="0"/>
                        </a:rPr>
                        <a:t>Term 1</a:t>
                      </a: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sp>
        <p:nvSpPr>
          <p:cNvPr id="16" name="TextBox 15">
            <a:extLst>
              <a:ext uri="{FF2B5EF4-FFF2-40B4-BE49-F238E27FC236}">
                <a16:creationId xmlns:a16="http://schemas.microsoft.com/office/drawing/2014/main" id="{D518005E-468C-4A09-96E3-9CC561259122}"/>
              </a:ext>
            </a:extLst>
          </p:cNvPr>
          <p:cNvSpPr txBox="1"/>
          <p:nvPr/>
        </p:nvSpPr>
        <p:spPr>
          <a:xfrm>
            <a:off x="72246" y="1066937"/>
            <a:ext cx="3291070" cy="237212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average weather conditions over the course of a year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change has occurred for the past 800,000 years, where we have reliable data.</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see that climate change was a natural event we looked at CO2 , global temperature and sea levels.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to see current climate change we use satellite images, photos and atmospheric data. </a:t>
            </a:r>
          </a:p>
        </p:txBody>
      </p:sp>
      <p:sp>
        <p:nvSpPr>
          <p:cNvPr id="31" name="TextBox 30">
            <a:extLst>
              <a:ext uri="{FF2B5EF4-FFF2-40B4-BE49-F238E27FC236}">
                <a16:creationId xmlns:a16="http://schemas.microsoft.com/office/drawing/2014/main" id="{891FAE27-6E8B-416F-9A0D-2AD02EF71838}"/>
              </a:ext>
            </a:extLst>
          </p:cNvPr>
          <p:cNvSpPr txBox="1"/>
          <p:nvPr/>
        </p:nvSpPr>
        <p:spPr>
          <a:xfrm>
            <a:off x="3341597" y="1024851"/>
            <a:ext cx="3291070" cy="26029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something caused by ourselves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natural</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we have no control over the cause</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change is a natural event which has been accelerated due to human activity.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 causes of climate change include burning fossil fuels, deforestation, and farming.</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Natural causes of climate change are due to changes in the Earth’s orbit of the Sun, solar activity and volcanic eruptions. </a:t>
            </a:r>
          </a:p>
        </p:txBody>
      </p:sp>
      <p:sp>
        <p:nvSpPr>
          <p:cNvPr id="32" name="TextBox 31">
            <a:extLst>
              <a:ext uri="{FF2B5EF4-FFF2-40B4-BE49-F238E27FC236}">
                <a16:creationId xmlns:a16="http://schemas.microsoft.com/office/drawing/2014/main" id="{76EAA971-3BE3-48BB-B649-32435B4432AF}"/>
              </a:ext>
            </a:extLst>
          </p:cNvPr>
          <p:cNvSpPr txBox="1"/>
          <p:nvPr/>
        </p:nvSpPr>
        <p:spPr>
          <a:xfrm>
            <a:off x="6590451" y="1006106"/>
            <a:ext cx="3329411" cy="262860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extreme</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weather</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events that are unusual due to their severity</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weather in 2020 was at record levels for rainfall in February and record dry days in April.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of the major impacts of climate change is the melting of the polar ice caps at the poles.</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Rising sea levels will claim areas of land such as fertile farmland and urban areas such as Liverpool. This is due to the UK being an island.</a:t>
            </a:r>
          </a:p>
        </p:txBody>
      </p:sp>
      <p:sp>
        <p:nvSpPr>
          <p:cNvPr id="33" name="TextBox 32">
            <a:extLst>
              <a:ext uri="{FF2B5EF4-FFF2-40B4-BE49-F238E27FC236}">
                <a16:creationId xmlns:a16="http://schemas.microsoft.com/office/drawing/2014/main" id="{29E50BFC-CBDA-4E1A-A94D-9BFF9FF76E18}"/>
              </a:ext>
            </a:extLst>
          </p:cNvPr>
          <p:cNvSpPr txBox="1"/>
          <p:nvPr/>
        </p:nvSpPr>
        <p:spPr>
          <a:xfrm>
            <a:off x="3977" y="4241706"/>
            <a:ext cx="3359339" cy="26029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uninhabitable</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place where humans cannot live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scarcity</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where there is a lack of a resource</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Russia is impacted the melting of the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permafrost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Himalayan Glaciers will melt which results in an increase in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flooding</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the glaciers are a water source for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 billion people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is disappearing.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Food and water will become more scarce in the ME which will increase conflict between nations. </a:t>
            </a:r>
          </a:p>
        </p:txBody>
      </p:sp>
      <p:sp>
        <p:nvSpPr>
          <p:cNvPr id="34" name="TextBox 33">
            <a:extLst>
              <a:ext uri="{FF2B5EF4-FFF2-40B4-BE49-F238E27FC236}">
                <a16:creationId xmlns:a16="http://schemas.microsoft.com/office/drawing/2014/main" id="{3F75E1A2-3A35-4E39-8E90-90B091701F38}"/>
              </a:ext>
            </a:extLst>
          </p:cNvPr>
          <p:cNvSpPr txBox="1"/>
          <p:nvPr/>
        </p:nvSpPr>
        <p:spPr>
          <a:xfrm>
            <a:off x="3341597" y="4216251"/>
            <a:ext cx="3359339" cy="26029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Vocabulary:</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arid</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where water is a scarce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desertification</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the increased size of a desert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Western Sahel Region of Africa is being swallowed up by the Sahara Desert due to a lack of rainfall and deforestation. </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Farmland is lost by the desert growing and there are less opportunities for humans in the region.</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86% of Burkina Faso’s GDP is at risk due to water scarcity and disappearance of farmland. </a:t>
            </a:r>
          </a:p>
        </p:txBody>
      </p:sp>
      <p:pic>
        <p:nvPicPr>
          <p:cNvPr id="23"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85869" y="33433"/>
            <a:ext cx="518080" cy="547425"/>
          </a:xfrm>
          <a:prstGeom prst="rect">
            <a:avLst/>
          </a:prstGeom>
          <a:noFill/>
          <a:ln>
            <a:noFill/>
          </a:ln>
        </p:spPr>
      </p:pic>
    </p:spTree>
    <p:extLst>
      <p:ext uri="{BB962C8B-B14F-4D97-AF65-F5344CB8AC3E}">
        <p14:creationId xmlns:p14="http://schemas.microsoft.com/office/powerpoint/2010/main" val="75544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0" y="603628"/>
          <a:ext cx="9892751" cy="5725791"/>
        </p:xfrm>
        <a:graphic>
          <a:graphicData uri="http://schemas.openxmlformats.org/drawingml/2006/table">
            <a:tbl>
              <a:tblPr firstRow="1" bandRow="1">
                <a:tableStyleId>{5C22544A-7EE6-4342-B048-85BDC9FD1C3A}</a:tableStyleId>
              </a:tblPr>
              <a:tblGrid>
                <a:gridCol w="3432313">
                  <a:extLst>
                    <a:ext uri="{9D8B030D-6E8A-4147-A177-3AD203B41FA5}">
                      <a16:colId xmlns:a16="http://schemas.microsoft.com/office/drawing/2014/main" val="163302815"/>
                    </a:ext>
                  </a:extLst>
                </a:gridCol>
                <a:gridCol w="3155740">
                  <a:extLst>
                    <a:ext uri="{9D8B030D-6E8A-4147-A177-3AD203B41FA5}">
                      <a16:colId xmlns:a16="http://schemas.microsoft.com/office/drawing/2014/main" val="3581695665"/>
                    </a:ext>
                  </a:extLst>
                </a:gridCol>
                <a:gridCol w="3304698">
                  <a:extLst>
                    <a:ext uri="{9D8B030D-6E8A-4147-A177-3AD203B41FA5}">
                      <a16:colId xmlns:a16="http://schemas.microsoft.com/office/drawing/2014/main" val="1662650907"/>
                    </a:ext>
                  </a:extLst>
                </a:gridCol>
              </a:tblGrid>
              <a:tr h="376437">
                <a:tc>
                  <a:txBody>
                    <a:bodyPr/>
                    <a:lstStyle/>
                    <a:p>
                      <a:r>
                        <a:rPr lang="en-GB" sz="1600" b="0" i="0" dirty="0">
                          <a:latin typeface="Arial" panose="020B0604020202020204" pitchFamily="34" charset="0"/>
                          <a:cs typeface="Arial" panose="020B0604020202020204" pitchFamily="34" charset="0"/>
                        </a:rPr>
                        <a:t>Week 1 – need to know vocabulary!</a:t>
                      </a: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400" dirty="0">
                          <a:solidFill>
                            <a:schemeClr val="bg1"/>
                          </a:solidFill>
                          <a:latin typeface="Arial" panose="020B0604020202020204" pitchFamily="34" charset="0"/>
                          <a:cs typeface="Arial" panose="020B0604020202020204" pitchFamily="34" charset="0"/>
                        </a:rPr>
                        <a:t>Week 2 – Just add ‘s’!</a:t>
                      </a: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chemeClr val="bg1"/>
                          </a:solidFill>
                          <a:latin typeface="Arial" panose="020B0604020202020204" pitchFamily="34" charset="0"/>
                          <a:cs typeface="Arial" panose="020B0604020202020204" pitchFamily="34" charset="0"/>
                        </a:rPr>
                        <a:t>Week 3 – Y and I</a:t>
                      </a:r>
                    </a:p>
                  </a:txBody>
                  <a:tcPr>
                    <a:solidFill>
                      <a:schemeClr val="accent1">
                        <a:lumMod val="75000"/>
                      </a:schemeClr>
                    </a:solidFill>
                  </a:tcPr>
                </a:tc>
                <a:extLst>
                  <a:ext uri="{0D108BD9-81ED-4DB2-BD59-A6C34878D82A}">
                    <a16:rowId xmlns:a16="http://schemas.microsoft.com/office/drawing/2014/main" val="1986237655"/>
                  </a:ext>
                </a:extLst>
              </a:tr>
              <a:tr h="2674677">
                <a:tc>
                  <a:txBody>
                    <a:bodyPr/>
                    <a:lstStyle/>
                    <a:p>
                      <a:r>
                        <a:rPr lang="en-GB" sz="1400" b="1" i="0" u="none" dirty="0">
                          <a:solidFill>
                            <a:schemeClr val="tx1"/>
                          </a:solidFill>
                          <a:latin typeface="Arial" panose="020B0604020202020204" pitchFamily="34" charset="0"/>
                          <a:cs typeface="Arial" panose="020B0604020202020204" pitchFamily="34" charset="0"/>
                        </a:rPr>
                        <a:t>vowel:</a:t>
                      </a:r>
                      <a:r>
                        <a:rPr lang="en-GB" sz="1400" b="0" i="0" u="none" dirty="0">
                          <a:solidFill>
                            <a:schemeClr val="tx1"/>
                          </a:solidFill>
                          <a:latin typeface="Arial" panose="020B0604020202020204" pitchFamily="34" charset="0"/>
                          <a:cs typeface="Arial" panose="020B0604020202020204" pitchFamily="34" charset="0"/>
                        </a:rPr>
                        <a:t> a, e, </a:t>
                      </a:r>
                      <a:r>
                        <a:rPr lang="en-GB" sz="1400" b="0" i="0" u="none" dirty="0" err="1">
                          <a:solidFill>
                            <a:schemeClr val="tx1"/>
                          </a:solidFill>
                          <a:latin typeface="Arial" panose="020B0604020202020204" pitchFamily="34" charset="0"/>
                          <a:cs typeface="Arial" panose="020B0604020202020204" pitchFamily="34" charset="0"/>
                        </a:rPr>
                        <a:t>i</a:t>
                      </a:r>
                      <a:r>
                        <a:rPr lang="en-GB" sz="1400" b="0" i="0" u="none" dirty="0">
                          <a:solidFill>
                            <a:schemeClr val="tx1"/>
                          </a:solidFill>
                          <a:latin typeface="Arial" panose="020B0604020202020204" pitchFamily="34" charset="0"/>
                          <a:cs typeface="Arial" panose="020B0604020202020204" pitchFamily="34" charset="0"/>
                        </a:rPr>
                        <a:t>, </a:t>
                      </a:r>
                      <a:r>
                        <a:rPr lang="en-GB" sz="1400" b="0" i="0" u="none" dirty="0" err="1">
                          <a:solidFill>
                            <a:schemeClr val="tx1"/>
                          </a:solidFill>
                          <a:latin typeface="Arial" panose="020B0604020202020204" pitchFamily="34" charset="0"/>
                          <a:cs typeface="Arial" panose="020B0604020202020204" pitchFamily="34" charset="0"/>
                        </a:rPr>
                        <a:t>o,u</a:t>
                      </a:r>
                      <a:endParaRPr lang="en-GB" sz="1400" b="0" i="0" u="none" dirty="0">
                        <a:solidFill>
                          <a:schemeClr val="tx1"/>
                        </a:solidFill>
                        <a:latin typeface="Arial" panose="020B0604020202020204" pitchFamily="34" charset="0"/>
                        <a:cs typeface="Arial" panose="020B0604020202020204" pitchFamily="34" charset="0"/>
                      </a:endParaRPr>
                    </a:p>
                    <a:p>
                      <a:endParaRPr lang="en-GB" sz="1400" b="0" i="0" u="none" dirty="0">
                        <a:solidFill>
                          <a:schemeClr val="tx1"/>
                        </a:solidFill>
                        <a:latin typeface="Arial" panose="020B0604020202020204" pitchFamily="34" charset="0"/>
                        <a:cs typeface="Arial" panose="020B0604020202020204" pitchFamily="34" charset="0"/>
                      </a:endParaRPr>
                    </a:p>
                    <a:p>
                      <a:r>
                        <a:rPr lang="en-GB" sz="1400" b="1" i="0" u="none" dirty="0">
                          <a:solidFill>
                            <a:schemeClr val="tx1"/>
                          </a:solidFill>
                          <a:latin typeface="Arial" panose="020B0604020202020204" pitchFamily="34" charset="0"/>
                          <a:cs typeface="Arial" panose="020B0604020202020204" pitchFamily="34" charset="0"/>
                        </a:rPr>
                        <a:t>consonant</a:t>
                      </a:r>
                      <a:r>
                        <a:rPr lang="en-GB" sz="1400" b="0" i="0" u="none" dirty="0">
                          <a:solidFill>
                            <a:schemeClr val="tx1"/>
                          </a:solidFill>
                          <a:latin typeface="Arial" panose="020B0604020202020204" pitchFamily="34" charset="0"/>
                          <a:cs typeface="Arial" panose="020B0604020202020204" pitchFamily="34" charset="0"/>
                        </a:rPr>
                        <a:t>: any letter that isn’t a vowel</a:t>
                      </a:r>
                    </a:p>
                    <a:p>
                      <a:endParaRPr lang="en-GB" sz="1400" b="0" i="0" u="none" dirty="0">
                        <a:solidFill>
                          <a:schemeClr val="tx1"/>
                        </a:solidFill>
                        <a:latin typeface="Arial" panose="020B0604020202020204" pitchFamily="34" charset="0"/>
                        <a:cs typeface="Arial" panose="020B0604020202020204" pitchFamily="34" charset="0"/>
                      </a:endParaRPr>
                    </a:p>
                    <a:p>
                      <a:r>
                        <a:rPr lang="en-GB" sz="1400" b="1" i="0" u="none" dirty="0">
                          <a:solidFill>
                            <a:schemeClr val="tx1"/>
                          </a:solidFill>
                          <a:latin typeface="Arial" panose="020B0604020202020204" pitchFamily="34" charset="0"/>
                          <a:cs typeface="Arial" panose="020B0604020202020204" pitchFamily="34" charset="0"/>
                        </a:rPr>
                        <a:t>plural</a:t>
                      </a:r>
                      <a:r>
                        <a:rPr lang="en-GB" sz="1400" b="0" i="0" u="none" dirty="0">
                          <a:solidFill>
                            <a:schemeClr val="tx1"/>
                          </a:solidFill>
                          <a:latin typeface="Arial" panose="020B0604020202020204" pitchFamily="34" charset="0"/>
                          <a:cs typeface="Arial" panose="020B0604020202020204" pitchFamily="34" charset="0"/>
                        </a:rPr>
                        <a:t>: more than one</a:t>
                      </a:r>
                    </a:p>
                    <a:p>
                      <a:endParaRPr lang="en-GB" sz="1400" b="0" i="0" u="none" dirty="0">
                        <a:solidFill>
                          <a:schemeClr val="tx1"/>
                        </a:solidFill>
                        <a:latin typeface="Arial" panose="020B0604020202020204" pitchFamily="34" charset="0"/>
                        <a:cs typeface="Arial" panose="020B0604020202020204" pitchFamily="34" charset="0"/>
                      </a:endParaRPr>
                    </a:p>
                    <a:p>
                      <a:r>
                        <a:rPr lang="en-GB" sz="1400" b="1" i="0" u="none" dirty="0">
                          <a:solidFill>
                            <a:schemeClr val="tx1"/>
                          </a:solidFill>
                          <a:latin typeface="Arial" panose="020B0604020202020204" pitchFamily="34" charset="0"/>
                          <a:cs typeface="Arial" panose="020B0604020202020204" pitchFamily="34" charset="0"/>
                        </a:rPr>
                        <a:t>singular</a:t>
                      </a:r>
                      <a:r>
                        <a:rPr lang="en-GB" sz="1400" b="0" i="0" u="none" dirty="0">
                          <a:solidFill>
                            <a:schemeClr val="tx1"/>
                          </a:solidFill>
                          <a:latin typeface="Arial" panose="020B0604020202020204" pitchFamily="34" charset="0"/>
                          <a:cs typeface="Arial" panose="020B0604020202020204" pitchFamily="34" charset="0"/>
                        </a:rPr>
                        <a:t>: just one</a:t>
                      </a:r>
                    </a:p>
                    <a:p>
                      <a:endParaRPr lang="en-GB" sz="1400" b="0" i="0" u="none" dirty="0">
                        <a:solidFill>
                          <a:schemeClr val="tx1"/>
                        </a:solidFill>
                        <a:latin typeface="Arial" panose="020B0604020202020204" pitchFamily="34" charset="0"/>
                        <a:cs typeface="Arial" panose="020B0604020202020204" pitchFamily="34" charset="0"/>
                      </a:endParaRPr>
                    </a:p>
                    <a:p>
                      <a:r>
                        <a:rPr lang="en-GB" sz="1400" b="1" i="0" u="none" dirty="0">
                          <a:solidFill>
                            <a:schemeClr val="tx1"/>
                          </a:solidFill>
                          <a:latin typeface="Arial" panose="020B0604020202020204" pitchFamily="34" charset="0"/>
                          <a:cs typeface="Arial" panose="020B0604020202020204" pitchFamily="34" charset="0"/>
                        </a:rPr>
                        <a:t>prefix</a:t>
                      </a:r>
                      <a:r>
                        <a:rPr lang="en-GB" sz="1400" b="0" i="0" u="none" dirty="0">
                          <a:solidFill>
                            <a:schemeClr val="tx1"/>
                          </a:solidFill>
                          <a:latin typeface="Arial" panose="020B0604020202020204" pitchFamily="34" charset="0"/>
                          <a:cs typeface="Arial" panose="020B0604020202020204" pitchFamily="34" charset="0"/>
                        </a:rPr>
                        <a:t>: letters at the start of a word</a:t>
                      </a:r>
                    </a:p>
                    <a:p>
                      <a:endParaRPr lang="en-GB" sz="1400" b="0" i="0" u="none" dirty="0">
                        <a:solidFill>
                          <a:schemeClr val="tx1"/>
                        </a:solidFill>
                        <a:latin typeface="Arial" panose="020B0604020202020204" pitchFamily="34" charset="0"/>
                        <a:cs typeface="Arial" panose="020B0604020202020204" pitchFamily="34" charset="0"/>
                      </a:endParaRPr>
                    </a:p>
                    <a:p>
                      <a:r>
                        <a:rPr lang="en-GB" sz="1400" b="1" i="0" u="none" dirty="0">
                          <a:solidFill>
                            <a:schemeClr val="tx1"/>
                          </a:solidFill>
                          <a:latin typeface="Arial" panose="020B0604020202020204" pitchFamily="34" charset="0"/>
                          <a:cs typeface="Arial" panose="020B0604020202020204" pitchFamily="34" charset="0"/>
                        </a:rPr>
                        <a:t>suffix</a:t>
                      </a:r>
                      <a:r>
                        <a:rPr lang="en-GB" sz="1400" b="0" i="0" u="none" dirty="0">
                          <a:solidFill>
                            <a:schemeClr val="tx1"/>
                          </a:solidFill>
                          <a:latin typeface="Arial" panose="020B0604020202020204" pitchFamily="34" charset="0"/>
                          <a:cs typeface="Arial" panose="020B0604020202020204" pitchFamily="34" charset="0"/>
                        </a:rPr>
                        <a:t>: letters at the end of a word</a:t>
                      </a:r>
                    </a:p>
                  </a:txBody>
                  <a:tcPr>
                    <a:solidFill>
                      <a:schemeClr val="accent5">
                        <a:lumMod val="20000"/>
                        <a:lumOff val="80000"/>
                      </a:schemeClr>
                    </a:solidFill>
                  </a:tcPr>
                </a:tc>
                <a:tc>
                  <a:txBody>
                    <a:bodyPr/>
                    <a:lstStyle/>
                    <a:p>
                      <a:pPr>
                        <a:lnSpc>
                          <a:spcPct val="107000"/>
                        </a:lnSpc>
                        <a:spcAft>
                          <a:spcPts val="0"/>
                        </a:spcAft>
                      </a:pPr>
                      <a:endParaRPr lang="en-GB" sz="1300" b="0" i="0" u="non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400" b="1" i="0" u="none" dirty="0">
                          <a:solidFill>
                            <a:srgbClr val="0070C0"/>
                          </a:solidFill>
                          <a:effectLst/>
                          <a:latin typeface="Arial" panose="020B0604020202020204" pitchFamily="34" charset="0"/>
                          <a:cs typeface="Arial" panose="020B0604020202020204" pitchFamily="34" charset="0"/>
                        </a:rPr>
                        <a:t>attempt</a:t>
                      </a:r>
                      <a:r>
                        <a:rPr lang="en-GB" sz="1400" b="1" i="0" u="none" dirty="0">
                          <a:solidFill>
                            <a:srgbClr val="C00000"/>
                          </a:solidFill>
                          <a:effectLst/>
                          <a:latin typeface="Arial" panose="020B0604020202020204" pitchFamily="34" charset="0"/>
                          <a:cs typeface="Arial" panose="020B0604020202020204" pitchFamily="34" charset="0"/>
                        </a:rPr>
                        <a:t>s</a:t>
                      </a:r>
                      <a:r>
                        <a:rPr lang="en-GB" sz="1400" b="1" i="0" u="none" dirty="0">
                          <a:solidFill>
                            <a:schemeClr val="tx1"/>
                          </a:solidFill>
                          <a:effectLst/>
                          <a:latin typeface="Arial" panose="020B0604020202020204" pitchFamily="34" charset="0"/>
                          <a:cs typeface="Arial" panose="020B0604020202020204" pitchFamily="34" charset="0"/>
                        </a:rPr>
                        <a:t>          </a:t>
                      </a:r>
                      <a:r>
                        <a:rPr lang="en-GB" sz="1400" b="1" i="0" u="none" dirty="0">
                          <a:solidFill>
                            <a:srgbClr val="0070C0"/>
                          </a:solidFill>
                          <a:effectLst/>
                          <a:latin typeface="Arial" panose="020B0604020202020204" pitchFamily="34" charset="0"/>
                          <a:cs typeface="Arial" panose="020B0604020202020204" pitchFamily="34" charset="0"/>
                        </a:rPr>
                        <a:t>castle</a:t>
                      </a:r>
                      <a:r>
                        <a:rPr lang="en-GB" sz="1400" b="1" i="0" u="none" dirty="0">
                          <a:solidFill>
                            <a:srgbClr val="C00000"/>
                          </a:solidFill>
                          <a:effectLst/>
                          <a:latin typeface="Arial" panose="020B0604020202020204" pitchFamily="34" charset="0"/>
                          <a:cs typeface="Arial" panose="020B0604020202020204" pitchFamily="34" charset="0"/>
                        </a:rPr>
                        <a:t>s</a:t>
                      </a:r>
                      <a:r>
                        <a:rPr lang="en-GB" sz="1400" b="1" i="0" u="none" dirty="0">
                          <a:solidFill>
                            <a:schemeClr val="tx1"/>
                          </a:solidFill>
                          <a:effectLst/>
                          <a:latin typeface="Arial" panose="020B0604020202020204" pitchFamily="34" charset="0"/>
                          <a:cs typeface="Arial" panose="020B0604020202020204" pitchFamily="34" charset="0"/>
                        </a:rPr>
                        <a:t>       </a:t>
                      </a:r>
                      <a:r>
                        <a:rPr lang="en-GB" sz="1400" b="1" i="0" u="none" dirty="0">
                          <a:solidFill>
                            <a:srgbClr val="0070C0"/>
                          </a:solidFill>
                          <a:effectLst/>
                          <a:latin typeface="Arial" panose="020B0604020202020204" pitchFamily="34" charset="0"/>
                          <a:cs typeface="Arial" panose="020B0604020202020204" pitchFamily="34" charset="0"/>
                        </a:rPr>
                        <a:t>carriage</a:t>
                      </a:r>
                      <a:r>
                        <a:rPr lang="en-GB" sz="1400" b="1" i="0" u="none" dirty="0">
                          <a:solidFill>
                            <a:srgbClr val="C00000"/>
                          </a:solidFill>
                          <a:effectLst/>
                          <a:latin typeface="Arial" panose="020B0604020202020204" pitchFamily="34" charset="0"/>
                          <a:cs typeface="Arial" panose="020B0604020202020204" pitchFamily="34" charset="0"/>
                        </a:rPr>
                        <a:t>s</a:t>
                      </a:r>
                    </a:p>
                    <a:p>
                      <a:pPr>
                        <a:lnSpc>
                          <a:spcPct val="107000"/>
                        </a:lnSpc>
                        <a:spcAft>
                          <a:spcPts val="0"/>
                        </a:spcAft>
                      </a:pPr>
                      <a:endParaRPr lang="en-GB" sz="1400" b="0" i="0" u="none"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endParaRPr lang="en-GB" sz="1400" b="0" i="0" u="none"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endParaRPr lang="en-GB" sz="1400" b="1" i="0" u="none"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GB" sz="1400" b="1" i="0" u="none" dirty="0">
                          <a:solidFill>
                            <a:schemeClr val="tx1"/>
                          </a:solidFill>
                          <a:effectLst/>
                          <a:latin typeface="Arial" panose="020B0604020202020204" pitchFamily="34" charset="0"/>
                          <a:cs typeface="Arial" panose="020B0604020202020204" pitchFamily="34" charset="0"/>
                        </a:rPr>
                        <a:t>If a word ends in a </a:t>
                      </a:r>
                      <a:r>
                        <a:rPr lang="en-GB" sz="1400" b="1" i="0" u="sng" dirty="0">
                          <a:solidFill>
                            <a:schemeClr val="tx1"/>
                          </a:solidFill>
                          <a:effectLst/>
                          <a:latin typeface="Arial" panose="020B0604020202020204" pitchFamily="34" charset="0"/>
                          <a:cs typeface="Arial" panose="020B0604020202020204" pitchFamily="34" charset="0"/>
                        </a:rPr>
                        <a:t>consonant</a:t>
                      </a:r>
                      <a:r>
                        <a:rPr lang="en-GB" sz="1400" b="1" i="0" u="none" dirty="0">
                          <a:solidFill>
                            <a:schemeClr val="tx1"/>
                          </a:solidFill>
                          <a:effectLst/>
                          <a:latin typeface="Arial" panose="020B0604020202020204" pitchFamily="34" charset="0"/>
                          <a:cs typeface="Arial" panose="020B0604020202020204" pitchFamily="34" charset="0"/>
                        </a:rPr>
                        <a:t> or ‘e’, just add s to make the </a:t>
                      </a:r>
                      <a:r>
                        <a:rPr lang="en-GB" sz="1400" b="1" i="0" u="sng" dirty="0">
                          <a:solidFill>
                            <a:schemeClr val="tx1"/>
                          </a:solidFill>
                          <a:effectLst/>
                          <a:latin typeface="Arial" panose="020B0604020202020204" pitchFamily="34" charset="0"/>
                          <a:cs typeface="Arial" panose="020B0604020202020204" pitchFamily="34" charset="0"/>
                        </a:rPr>
                        <a:t>plural!</a:t>
                      </a:r>
                    </a:p>
                    <a:p>
                      <a:pPr algn="ctr">
                        <a:lnSpc>
                          <a:spcPct val="107000"/>
                        </a:lnSpc>
                        <a:spcAft>
                          <a:spcPts val="0"/>
                        </a:spcAft>
                      </a:pPr>
                      <a:endParaRPr lang="en-GB" sz="1400" b="1" i="0" u="none"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endParaRPr lang="en-GB" sz="1400" b="1" i="0" u="none" dirty="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GB" sz="1400" b="1" i="0" u="none" dirty="0">
                          <a:solidFill>
                            <a:srgbClr val="0070C0"/>
                          </a:solidFill>
                          <a:effectLst/>
                          <a:latin typeface="Arial" panose="020B0604020202020204" pitchFamily="34" charset="0"/>
                          <a:cs typeface="Arial" panose="020B0604020202020204" pitchFamily="34" charset="0"/>
                        </a:rPr>
                        <a:t>stripe</a:t>
                      </a:r>
                      <a:r>
                        <a:rPr lang="en-GB" sz="1400" b="1" i="0" u="none" dirty="0">
                          <a:solidFill>
                            <a:srgbClr val="C00000"/>
                          </a:solidFill>
                          <a:effectLst/>
                          <a:latin typeface="Arial" panose="020B0604020202020204" pitchFamily="34" charset="0"/>
                          <a:cs typeface="Arial" panose="020B0604020202020204" pitchFamily="34" charset="0"/>
                        </a:rPr>
                        <a:t>s </a:t>
                      </a:r>
                      <a:r>
                        <a:rPr lang="en-GB" sz="1400" b="1" i="0" u="none" dirty="0">
                          <a:solidFill>
                            <a:schemeClr val="tx1"/>
                          </a:solidFill>
                          <a:effectLst/>
                          <a:latin typeface="Arial" panose="020B0604020202020204" pitchFamily="34" charset="0"/>
                          <a:cs typeface="Arial" panose="020B0604020202020204" pitchFamily="34" charset="0"/>
                        </a:rPr>
                        <a:t>           </a:t>
                      </a:r>
                      <a:r>
                        <a:rPr lang="en-GB" sz="1400" b="1" i="0" u="none" dirty="0">
                          <a:solidFill>
                            <a:srgbClr val="0070C0"/>
                          </a:solidFill>
                          <a:effectLst/>
                          <a:latin typeface="Arial" panose="020B0604020202020204" pitchFamily="34" charset="0"/>
                          <a:cs typeface="Arial" panose="020B0604020202020204" pitchFamily="34" charset="0"/>
                        </a:rPr>
                        <a:t>hedge</a:t>
                      </a:r>
                      <a:r>
                        <a:rPr lang="en-GB" sz="1400" b="1" i="0" u="none" dirty="0">
                          <a:solidFill>
                            <a:srgbClr val="C00000"/>
                          </a:solidFill>
                          <a:effectLst/>
                          <a:latin typeface="Arial" panose="020B0604020202020204" pitchFamily="34" charset="0"/>
                          <a:cs typeface="Arial" panose="020B0604020202020204" pitchFamily="34" charset="0"/>
                        </a:rPr>
                        <a:t>s</a:t>
                      </a:r>
                      <a:r>
                        <a:rPr lang="en-GB" sz="1400" b="1" i="0" u="none" dirty="0">
                          <a:solidFill>
                            <a:schemeClr val="tx1"/>
                          </a:solidFill>
                          <a:effectLst/>
                          <a:latin typeface="Arial" panose="020B0604020202020204" pitchFamily="34" charset="0"/>
                          <a:cs typeface="Arial" panose="020B0604020202020204" pitchFamily="34" charset="0"/>
                        </a:rPr>
                        <a:t>         </a:t>
                      </a:r>
                      <a:r>
                        <a:rPr lang="en-GB" sz="1400" b="1" i="0" u="none" dirty="0">
                          <a:solidFill>
                            <a:srgbClr val="0070C0"/>
                          </a:solidFill>
                          <a:effectLst/>
                          <a:latin typeface="Arial" panose="020B0604020202020204" pitchFamily="34" charset="0"/>
                          <a:cs typeface="Arial" panose="020B0604020202020204" pitchFamily="34" charset="0"/>
                        </a:rPr>
                        <a:t>bird</a:t>
                      </a:r>
                      <a:r>
                        <a:rPr lang="en-GB" sz="1400" b="1" i="0" u="none" dirty="0">
                          <a:solidFill>
                            <a:srgbClr val="C00000"/>
                          </a:solidFill>
                          <a:effectLst/>
                          <a:latin typeface="Arial" panose="020B0604020202020204" pitchFamily="34" charset="0"/>
                          <a:cs typeface="Arial" panose="020B0604020202020204" pitchFamily="34" charset="0"/>
                        </a:rPr>
                        <a:t>s</a:t>
                      </a:r>
                    </a:p>
                  </a:txBody>
                  <a:tcPr>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400" b="1" u="none" dirty="0">
                          <a:solidFill>
                            <a:srgbClr val="0070C0"/>
                          </a:solidFill>
                          <a:effectLst/>
                          <a:latin typeface="Arial" panose="020B0604020202020204" pitchFamily="34" charset="0"/>
                          <a:cs typeface="Arial" panose="020B0604020202020204" pitchFamily="34" charset="0"/>
                        </a:rPr>
                        <a:t>city</a:t>
                      </a:r>
                      <a:r>
                        <a:rPr lang="en-GB" sz="1400" b="1" u="none" dirty="0">
                          <a:effectLst/>
                          <a:latin typeface="Arial" panose="020B0604020202020204" pitchFamily="34" charset="0"/>
                          <a:cs typeface="Arial" panose="020B0604020202020204" pitchFamily="34" charset="0"/>
                        </a:rPr>
                        <a:t>                                   </a:t>
                      </a:r>
                      <a:r>
                        <a:rPr lang="en-GB" sz="1400" b="1" u="none" dirty="0">
                          <a:solidFill>
                            <a:srgbClr val="0070C0"/>
                          </a:solidFill>
                          <a:effectLst/>
                          <a:latin typeface="Arial" panose="020B0604020202020204" pitchFamily="34" charset="0"/>
                          <a:cs typeface="Arial" panose="020B0604020202020204" pitchFamily="34" charset="0"/>
                        </a:rPr>
                        <a:t>cit</a:t>
                      </a:r>
                      <a:r>
                        <a:rPr lang="en-GB" sz="1400" b="1" u="none" dirty="0">
                          <a:solidFill>
                            <a:srgbClr val="C00000"/>
                          </a:solidFill>
                          <a:effectLst/>
                          <a:latin typeface="Arial" panose="020B0604020202020204" pitchFamily="34" charset="0"/>
                          <a:cs typeface="Arial" panose="020B0604020202020204" pitchFamily="34" charset="0"/>
                        </a:rPr>
                        <a:t>ies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dirty="0">
                          <a:effectLst/>
                          <a:latin typeface="Arial" panose="020B0604020202020204" pitchFamily="34" charset="0"/>
                          <a:cs typeface="Arial" panose="020B0604020202020204" pitchFamily="34" charset="0"/>
                        </a:rPr>
                        <a:t>When a word ends in ‘y’, change ‘y’ to ‘I’, then add –es!</a:t>
                      </a:r>
                    </a:p>
                    <a:p>
                      <a:pPr>
                        <a:lnSpc>
                          <a:spcPct val="107000"/>
                        </a:lnSpc>
                        <a:spcAft>
                          <a:spcPts val="0"/>
                        </a:spcAft>
                      </a:pPr>
                      <a:endParaRPr lang="en-GB" sz="1400" b="0" i="0" dirty="0">
                        <a:latin typeface="Arial" panose="020B0604020202020204" pitchFamily="34" charset="0"/>
                        <a:cs typeface="Arial" panose="020B0604020202020204" pitchFamily="34" charset="0"/>
                      </a:endParaRPr>
                    </a:p>
                    <a:p>
                      <a:pPr>
                        <a:lnSpc>
                          <a:spcPct val="107000"/>
                        </a:lnSpc>
                        <a:spcAft>
                          <a:spcPts val="0"/>
                        </a:spcAft>
                      </a:pPr>
                      <a:endParaRPr lang="en-GB" sz="1400" b="0" i="0" dirty="0">
                        <a:latin typeface="Arial" panose="020B0604020202020204" pitchFamily="34" charset="0"/>
                        <a:cs typeface="Arial" panose="020B0604020202020204" pitchFamily="34" charset="0"/>
                      </a:endParaRPr>
                    </a:p>
                    <a:p>
                      <a:pPr>
                        <a:lnSpc>
                          <a:spcPct val="107000"/>
                        </a:lnSpc>
                        <a:spcAft>
                          <a:spcPts val="0"/>
                        </a:spcAft>
                      </a:pPr>
                      <a:r>
                        <a:rPr lang="en-GB" sz="1400" b="1" i="0" u="none" dirty="0">
                          <a:solidFill>
                            <a:srgbClr val="0070C0"/>
                          </a:solidFill>
                          <a:latin typeface="Arial" panose="020B0604020202020204" pitchFamily="34" charset="0"/>
                          <a:cs typeface="Arial" panose="020B0604020202020204" pitchFamily="34" charset="0"/>
                        </a:rPr>
                        <a:t>family </a:t>
                      </a:r>
                      <a:r>
                        <a:rPr lang="en-GB" sz="1400" b="1" i="0" u="none" dirty="0">
                          <a:latin typeface="Arial" panose="020B0604020202020204" pitchFamily="34" charset="0"/>
                          <a:cs typeface="Arial" panose="020B0604020202020204" pitchFamily="34" charset="0"/>
                        </a:rPr>
                        <a:t>                                 </a:t>
                      </a:r>
                      <a:r>
                        <a:rPr lang="en-GB" sz="1400" b="1" i="0" u="none" dirty="0">
                          <a:solidFill>
                            <a:srgbClr val="0070C0"/>
                          </a:solidFill>
                          <a:latin typeface="Arial" panose="020B0604020202020204" pitchFamily="34" charset="0"/>
                          <a:cs typeface="Arial" panose="020B0604020202020204" pitchFamily="34" charset="0"/>
                        </a:rPr>
                        <a:t>famil</a:t>
                      </a:r>
                      <a:r>
                        <a:rPr lang="en-GB" sz="1400" b="1" i="0" u="none" dirty="0">
                          <a:solidFill>
                            <a:srgbClr val="C00000"/>
                          </a:solidFill>
                          <a:latin typeface="Arial" panose="020B0604020202020204" pitchFamily="34" charset="0"/>
                          <a:cs typeface="Arial" panose="020B0604020202020204" pitchFamily="34" charset="0"/>
                        </a:rPr>
                        <a:t>ies</a:t>
                      </a:r>
                    </a:p>
                  </a:txBody>
                  <a:tcPr>
                    <a:solidFill>
                      <a:schemeClr val="accent5">
                        <a:lumMod val="20000"/>
                        <a:lumOff val="80000"/>
                      </a:schemeClr>
                    </a:solidFill>
                  </a:tcPr>
                </a:tc>
                <a:extLst>
                  <a:ext uri="{0D108BD9-81ED-4DB2-BD59-A6C34878D82A}">
                    <a16:rowId xmlns:a16="http://schemas.microsoft.com/office/drawing/2014/main" val="1519001158"/>
                  </a:ext>
                </a:extLst>
              </a:tr>
              <a:tr h="2674677">
                <a:tc>
                  <a:txBody>
                    <a:bodyPr/>
                    <a:lstStyle/>
                    <a:p>
                      <a:endParaRPr lang="en-GB" sz="1400" b="0" i="0" u="none"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l">
                        <a:lnSpc>
                          <a:spcPct val="107000"/>
                        </a:lnSpc>
                        <a:spcAft>
                          <a:spcPts val="0"/>
                        </a:spcAft>
                      </a:pPr>
                      <a:endParaRPr lang="en-GB" sz="1400" b="1" i="0" u="none" dirty="0">
                        <a:solidFill>
                          <a:srgbClr val="C00000"/>
                        </a:solidFill>
                        <a:effectLst/>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nSpc>
                          <a:spcPct val="107000"/>
                        </a:lnSpc>
                        <a:spcAft>
                          <a:spcPts val="0"/>
                        </a:spcAft>
                      </a:pPr>
                      <a:endParaRPr lang="en-GB" sz="1300" b="0" i="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3269798685"/>
                  </a:ext>
                </a:extLst>
              </a:tr>
            </a:tbl>
          </a:graphicData>
        </a:graphic>
      </p:graphicFrame>
      <p:sp>
        <p:nvSpPr>
          <p:cNvPr id="22" name="TextBox 21"/>
          <p:cNvSpPr txBox="1"/>
          <p:nvPr/>
        </p:nvSpPr>
        <p:spPr>
          <a:xfrm>
            <a:off x="6582242" y="4134822"/>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521799" y="4079633"/>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083557"/>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046954"/>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31166" y="19600"/>
            <a:ext cx="518080" cy="547425"/>
          </a:xfrm>
          <a:prstGeom prst="rect">
            <a:avLst/>
          </a:prstGeom>
          <a:noFill/>
          <a:ln>
            <a:noFill/>
          </a:ln>
        </p:spPr>
      </p:pic>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13252" y="3658666"/>
          <a:ext cx="9918627" cy="3199334"/>
        </p:xfrm>
        <a:graphic>
          <a:graphicData uri="http://schemas.openxmlformats.org/drawingml/2006/table">
            <a:tbl>
              <a:tblPr firstRow="1" bandRow="1">
                <a:tableStyleId>{5C22544A-7EE6-4342-B048-85BDC9FD1C3A}</a:tableStyleId>
              </a:tblPr>
              <a:tblGrid>
                <a:gridCol w="3432313">
                  <a:extLst>
                    <a:ext uri="{9D8B030D-6E8A-4147-A177-3AD203B41FA5}">
                      <a16:colId xmlns:a16="http://schemas.microsoft.com/office/drawing/2014/main" val="163302815"/>
                    </a:ext>
                  </a:extLst>
                </a:gridCol>
                <a:gridCol w="3140765">
                  <a:extLst>
                    <a:ext uri="{9D8B030D-6E8A-4147-A177-3AD203B41FA5}">
                      <a16:colId xmlns:a16="http://schemas.microsoft.com/office/drawing/2014/main" val="3581695665"/>
                    </a:ext>
                  </a:extLst>
                </a:gridCol>
                <a:gridCol w="3345549">
                  <a:extLst>
                    <a:ext uri="{9D8B030D-6E8A-4147-A177-3AD203B41FA5}">
                      <a16:colId xmlns:a16="http://schemas.microsoft.com/office/drawing/2014/main" val="1662650907"/>
                    </a:ext>
                  </a:extLst>
                </a:gridCol>
              </a:tblGrid>
              <a:tr h="383710">
                <a:tc>
                  <a:txBody>
                    <a:bodyPr/>
                    <a:lstStyle/>
                    <a:p>
                      <a:r>
                        <a:rPr lang="en-GB" sz="1800" b="0" dirty="0">
                          <a:solidFill>
                            <a:schemeClr val="bg1"/>
                          </a:solidFill>
                          <a:latin typeface="Arial" panose="020B0604020202020204" pitchFamily="34" charset="0"/>
                          <a:cs typeface="Arial" panose="020B0604020202020204" pitchFamily="34" charset="0"/>
                        </a:rPr>
                        <a:t>Week 4 – a different word!</a:t>
                      </a:r>
                    </a:p>
                  </a:txBody>
                  <a:tcPr>
                    <a:solidFill>
                      <a:schemeClr val="accent1">
                        <a:lumMod val="75000"/>
                      </a:schemeClr>
                    </a:solidFill>
                  </a:tcPr>
                </a:tc>
                <a:tc>
                  <a:txBody>
                    <a:bodyPr/>
                    <a:lstStyle/>
                    <a:p>
                      <a:r>
                        <a:rPr lang="en-GB" sz="1800" b="0" dirty="0">
                          <a:solidFill>
                            <a:schemeClr val="bg1"/>
                          </a:solidFill>
                          <a:latin typeface="Arial" panose="020B0604020202020204" pitchFamily="34" charset="0"/>
                          <a:cs typeface="Arial" panose="020B0604020202020204" pitchFamily="34" charset="0"/>
                        </a:rPr>
                        <a:t>Week 5 – adding ‘es’</a:t>
                      </a:r>
                    </a:p>
                  </a:txBody>
                  <a:tcPr>
                    <a:solidFill>
                      <a:schemeClr val="accent1">
                        <a:lumMod val="75000"/>
                      </a:schemeClr>
                    </a:solidFill>
                  </a:tcPr>
                </a:tc>
                <a:tc>
                  <a:txBody>
                    <a:bodyPr/>
                    <a:lstStyle/>
                    <a:p>
                      <a:r>
                        <a:rPr lang="en-GB" sz="1800" b="0" dirty="0">
                          <a:solidFill>
                            <a:schemeClr val="bg1"/>
                          </a:solidFill>
                          <a:latin typeface="Arial" panose="020B0604020202020204" pitchFamily="34" charset="0"/>
                          <a:cs typeface="Arial" panose="020B0604020202020204" pitchFamily="34" charset="0"/>
                        </a:rPr>
                        <a:t>Week 6 – f &gt; v</a:t>
                      </a:r>
                    </a:p>
                  </a:txBody>
                  <a:tcPr>
                    <a:solidFill>
                      <a:schemeClr val="accent1">
                        <a:lumMod val="75000"/>
                      </a:schemeClr>
                    </a:solidFill>
                  </a:tcPr>
                </a:tc>
                <a:extLst>
                  <a:ext uri="{0D108BD9-81ED-4DB2-BD59-A6C34878D82A}">
                    <a16:rowId xmlns:a16="http://schemas.microsoft.com/office/drawing/2014/main" val="1986237655"/>
                  </a:ext>
                </a:extLst>
              </a:tr>
              <a:tr h="2815624">
                <a:tc>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Some plurals need completely different words!</a:t>
                      </a:r>
                    </a:p>
                    <a:p>
                      <a:pPr>
                        <a:lnSpc>
                          <a:spcPct val="107000"/>
                        </a:lnSpc>
                        <a:spcAft>
                          <a:spcPts val="0"/>
                        </a:spcAft>
                      </a:pPr>
                      <a:endParaRPr lang="en-GB" sz="1400" b="0" dirty="0">
                        <a:effectLst/>
                        <a:latin typeface="Arial" panose="020B0604020202020204" pitchFamily="34" charset="0"/>
                        <a:cs typeface="Arial" panose="020B0604020202020204" pitchFamily="34" charset="0"/>
                      </a:endParaRPr>
                    </a:p>
                    <a:p>
                      <a:pPr>
                        <a:lnSpc>
                          <a:spcPct val="107000"/>
                        </a:lnSpc>
                        <a:spcAft>
                          <a:spcPts val="0"/>
                        </a:spcAft>
                      </a:pPr>
                      <a:r>
                        <a:rPr lang="en-GB" sz="1400" b="0" dirty="0">
                          <a:effectLst/>
                          <a:latin typeface="Arial" panose="020B0604020202020204" pitchFamily="34" charset="0"/>
                          <a:cs typeface="Arial" panose="020B0604020202020204" pitchFamily="34" charset="0"/>
                        </a:rPr>
                        <a:t>person                           people</a:t>
                      </a:r>
                    </a:p>
                    <a:p>
                      <a:pPr>
                        <a:lnSpc>
                          <a:spcPct val="107000"/>
                        </a:lnSpc>
                        <a:spcAft>
                          <a:spcPts val="0"/>
                        </a:spcAft>
                      </a:pPr>
                      <a:endParaRPr lang="en-GB" sz="1400" b="0" dirty="0">
                        <a:effectLst/>
                        <a:latin typeface="Arial" panose="020B0604020202020204" pitchFamily="34" charset="0"/>
                        <a:cs typeface="Arial" panose="020B0604020202020204" pitchFamily="34" charset="0"/>
                      </a:endParaRPr>
                    </a:p>
                    <a:p>
                      <a:pPr>
                        <a:lnSpc>
                          <a:spcPct val="107000"/>
                        </a:lnSpc>
                        <a:spcAft>
                          <a:spcPts val="0"/>
                        </a:spcAft>
                      </a:pPr>
                      <a:endParaRPr lang="en-GB" sz="1400" b="0" dirty="0">
                        <a:effectLst/>
                        <a:latin typeface="Arial" panose="020B0604020202020204" pitchFamily="34" charset="0"/>
                        <a:cs typeface="Arial" panose="020B0604020202020204" pitchFamily="34" charset="0"/>
                      </a:endParaRPr>
                    </a:p>
                    <a:p>
                      <a:pPr>
                        <a:lnSpc>
                          <a:spcPct val="107000"/>
                        </a:lnSpc>
                        <a:spcAft>
                          <a:spcPts val="0"/>
                        </a:spcAft>
                      </a:pPr>
                      <a:r>
                        <a:rPr lang="en-GB" sz="1400" b="0" dirty="0">
                          <a:effectLst/>
                          <a:latin typeface="Arial" panose="020B0604020202020204" pitchFamily="34" charset="0"/>
                          <a:cs typeface="Arial" panose="020B0604020202020204" pitchFamily="34" charset="0"/>
                        </a:rPr>
                        <a:t>tooth                                      teeth</a:t>
                      </a:r>
                    </a:p>
                    <a:p>
                      <a:pPr>
                        <a:lnSpc>
                          <a:spcPct val="107000"/>
                        </a:lnSpc>
                        <a:spcAft>
                          <a:spcPts val="0"/>
                        </a:spcAft>
                      </a:pPr>
                      <a:endParaRPr lang="en-GB" sz="1400" b="0" dirty="0">
                        <a:effectLst/>
                        <a:latin typeface="Arial" panose="020B0604020202020204" pitchFamily="34" charset="0"/>
                        <a:cs typeface="Arial" panose="020B0604020202020204" pitchFamily="34" charset="0"/>
                      </a:endParaRPr>
                    </a:p>
                    <a:p>
                      <a:pPr>
                        <a:lnSpc>
                          <a:spcPct val="107000"/>
                        </a:lnSpc>
                        <a:spcAft>
                          <a:spcPts val="0"/>
                        </a:spcAft>
                      </a:pPr>
                      <a:endParaRPr lang="en-GB" sz="1400" b="0" dirty="0">
                        <a:effectLst/>
                        <a:latin typeface="Arial" panose="020B0604020202020204" pitchFamily="34" charset="0"/>
                        <a:cs typeface="Arial" panose="020B0604020202020204" pitchFamily="34" charset="0"/>
                      </a:endParaRPr>
                    </a:p>
                    <a:p>
                      <a:pPr algn="ctr">
                        <a:lnSpc>
                          <a:spcPct val="107000"/>
                        </a:lnSpc>
                        <a:spcAft>
                          <a:spcPts val="0"/>
                        </a:spcAft>
                      </a:pPr>
                      <a:r>
                        <a:rPr lang="en-GB" sz="1400" b="1" dirty="0">
                          <a:effectLst/>
                          <a:latin typeface="Arial" panose="020B0604020202020204" pitchFamily="34" charset="0"/>
                          <a:cs typeface="Arial" panose="020B0604020202020204" pitchFamily="34" charset="0"/>
                        </a:rPr>
                        <a:t>Some words stay the same!</a:t>
                      </a:r>
                    </a:p>
                    <a:p>
                      <a:pPr>
                        <a:lnSpc>
                          <a:spcPct val="107000"/>
                        </a:lnSpc>
                        <a:spcAft>
                          <a:spcPts val="0"/>
                        </a:spcAft>
                      </a:pPr>
                      <a:r>
                        <a:rPr lang="en-GB" sz="1400" b="0" dirty="0">
                          <a:effectLst/>
                          <a:latin typeface="Arial" panose="020B0604020202020204" pitchFamily="34" charset="0"/>
                          <a:cs typeface="Arial" panose="020B0604020202020204" pitchFamily="34" charset="0"/>
                        </a:rPr>
                        <a:t>sheep                          </a:t>
                      </a:r>
                      <a:r>
                        <a:rPr lang="en-GB" sz="1400" b="0" dirty="0" err="1">
                          <a:effectLst/>
                          <a:latin typeface="Arial" panose="020B0604020202020204" pitchFamily="34" charset="0"/>
                          <a:cs typeface="Arial" panose="020B0604020202020204" pitchFamily="34" charset="0"/>
                        </a:rPr>
                        <a:t>sheep</a:t>
                      </a:r>
                      <a:endParaRPr lang="en-GB" sz="1400" b="0" dirty="0">
                        <a:effectLst/>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70C0"/>
                          </a:solidFill>
                          <a:effectLst/>
                          <a:latin typeface="Arial" panose="020B0604020202020204" pitchFamily="34" charset="0"/>
                          <a:cs typeface="Arial" panose="020B0604020202020204" pitchFamily="34" charset="0"/>
                        </a:rPr>
                        <a:t>watch                              watch</a:t>
                      </a:r>
                      <a:r>
                        <a:rPr lang="en-GB" sz="1400" b="1" dirty="0">
                          <a:solidFill>
                            <a:srgbClr val="C00000"/>
                          </a:solidFill>
                          <a:effectLst/>
                          <a:latin typeface="Arial" panose="020B0604020202020204" pitchFamily="34" charset="0"/>
                          <a:cs typeface="Arial" panose="020B0604020202020204" pitchFamily="34" charset="0"/>
                        </a:rPr>
                        <a:t>es</a:t>
                      </a:r>
                      <a:endParaRPr lang="en-GB" sz="1400" b="1" dirty="0">
                        <a:solidFill>
                          <a:srgbClr val="0070C0"/>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effectLst/>
                          <a:latin typeface="Arial" panose="020B0604020202020204" pitchFamily="34" charset="0"/>
                          <a:cs typeface="Arial" panose="020B0604020202020204" pitchFamily="34" charset="0"/>
                        </a:rPr>
                        <a:t>If a word ends in –</a:t>
                      </a:r>
                      <a:r>
                        <a:rPr lang="en-GB" sz="1400" b="1" dirty="0" err="1">
                          <a:effectLst/>
                          <a:latin typeface="Arial" panose="020B0604020202020204" pitchFamily="34" charset="0"/>
                          <a:cs typeface="Arial" panose="020B0604020202020204" pitchFamily="34" charset="0"/>
                        </a:rPr>
                        <a:t>ch</a:t>
                      </a:r>
                      <a:r>
                        <a:rPr lang="en-GB" sz="1400" b="1" dirty="0">
                          <a:effectLst/>
                          <a:latin typeface="Arial" panose="020B0604020202020204" pitchFamily="34" charset="0"/>
                          <a:cs typeface="Arial" panose="020B0604020202020204" pitchFamily="34" charset="0"/>
                        </a:rPr>
                        <a:t>, -</a:t>
                      </a:r>
                      <a:r>
                        <a:rPr lang="en-GB" sz="1400" b="1" dirty="0" err="1">
                          <a:effectLst/>
                          <a:latin typeface="Arial" panose="020B0604020202020204" pitchFamily="34" charset="0"/>
                          <a:cs typeface="Arial" panose="020B0604020202020204" pitchFamily="34" charset="0"/>
                        </a:rPr>
                        <a:t>sh</a:t>
                      </a:r>
                      <a:r>
                        <a:rPr lang="en-GB" sz="1400" b="1" dirty="0">
                          <a:effectLst/>
                          <a:latin typeface="Arial" panose="020B0604020202020204" pitchFamily="34" charset="0"/>
                          <a:cs typeface="Arial" panose="020B0604020202020204" pitchFamily="34" charset="0"/>
                        </a:rPr>
                        <a:t>, -x or -s you need to add – es to the end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70C0"/>
                          </a:solidFill>
                          <a:effectLst/>
                          <a:latin typeface="Arial" panose="020B0604020202020204" pitchFamily="34" charset="0"/>
                          <a:cs typeface="Arial" panose="020B0604020202020204" pitchFamily="34" charset="0"/>
                        </a:rPr>
                        <a:t>dish                                 dish</a:t>
                      </a:r>
                      <a:r>
                        <a:rPr lang="en-GB" sz="1400" b="1" dirty="0">
                          <a:solidFill>
                            <a:srgbClr val="C00000"/>
                          </a:solidFill>
                          <a:effectLst/>
                          <a:latin typeface="Arial" panose="020B0604020202020204" pitchFamily="34" charset="0"/>
                          <a:cs typeface="Arial" panose="020B0604020202020204" pitchFamily="34" charset="0"/>
                        </a:rPr>
                        <a:t>es</a:t>
                      </a:r>
                      <a:r>
                        <a:rPr lang="en-GB" sz="1400" b="0" dirty="0">
                          <a:solidFill>
                            <a:schemeClr val="tx1"/>
                          </a:solidFill>
                          <a:effectLst/>
                          <a:latin typeface="Arial" panose="020B0604020202020204" pitchFamily="34" charset="0"/>
                          <a:cs typeface="Arial" panose="020B0604020202020204" pitchFamily="34" charset="0"/>
                        </a:rPr>
                        <a:t> </a:t>
                      </a:r>
                    </a:p>
                  </a:txBody>
                  <a:tcPr>
                    <a:solidFill>
                      <a:schemeClr val="accent5">
                        <a:lumMod val="20000"/>
                        <a:lumOff val="80000"/>
                      </a:schemeClr>
                    </a:solidFill>
                  </a:tcPr>
                </a:tc>
                <a:tc>
                  <a:txBody>
                    <a:bodyPr/>
                    <a:lstStyle/>
                    <a:p>
                      <a:endParaRPr lang="en-GB" sz="1300" b="0" dirty="0">
                        <a:latin typeface="Arial" panose="020B0604020202020204" pitchFamily="34" charset="0"/>
                        <a:cs typeface="Arial" panose="020B0604020202020204" pitchFamily="34" charset="0"/>
                      </a:endParaRPr>
                    </a:p>
                    <a:p>
                      <a:endParaRPr lang="en-GB" sz="13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70C0"/>
                          </a:solidFill>
                          <a:latin typeface="Arial" panose="020B0604020202020204" pitchFamily="34" charset="0"/>
                          <a:cs typeface="Arial" panose="020B0604020202020204" pitchFamily="34" charset="0"/>
                        </a:rPr>
                        <a:t>thief                                  thie</a:t>
                      </a:r>
                      <a:r>
                        <a:rPr lang="en-GB" sz="1400" b="1" dirty="0">
                          <a:solidFill>
                            <a:srgbClr val="C00000"/>
                          </a:solidFill>
                          <a:latin typeface="Arial" panose="020B0604020202020204" pitchFamily="34" charset="0"/>
                          <a:cs typeface="Arial" panose="020B0604020202020204" pitchFamily="34" charset="0"/>
                        </a:rPr>
                        <a:t>ves</a:t>
                      </a:r>
                    </a:p>
                    <a:p>
                      <a:endParaRPr lang="en-GB" sz="1300" b="0" dirty="0">
                        <a:latin typeface="Arial" panose="020B0604020202020204" pitchFamily="34" charset="0"/>
                        <a:cs typeface="Arial" panose="020B0604020202020204" pitchFamily="34" charset="0"/>
                      </a:endParaRPr>
                    </a:p>
                    <a:p>
                      <a:endParaRPr lang="en-GB" sz="13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Arial" panose="020B0604020202020204" pitchFamily="34" charset="0"/>
                          <a:cs typeface="Arial" panose="020B0604020202020204" pitchFamily="34" charset="0"/>
                        </a:rPr>
                        <a:t>Some words ending in –f have the f changed to v then add –es, but some just add –s.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roof                                roof</a:t>
                      </a:r>
                      <a:r>
                        <a:rPr lang="en-GB" sz="1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s</a:t>
                      </a:r>
                    </a:p>
                    <a:p>
                      <a:endParaRPr lang="en-GB" sz="1300" b="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graphicFrame>
        <p:nvGraphicFramePr>
          <p:cNvPr id="17" name="Table 16">
            <a:extLst>
              <a:ext uri="{FF2B5EF4-FFF2-40B4-BE49-F238E27FC236}">
                <a16:creationId xmlns:a16="http://schemas.microsoft.com/office/drawing/2014/main" id="{341D0CB2-1579-4357-ADB2-BC295E5C7746}"/>
              </a:ext>
            </a:extLst>
          </p:cNvPr>
          <p:cNvGraphicFramePr>
            <a:graphicFrameLocks noGrp="1"/>
          </p:cNvGraphicFramePr>
          <p:nvPr/>
        </p:nvGraphicFramePr>
        <p:xfrm>
          <a:off x="0" y="168054"/>
          <a:ext cx="8974372" cy="365760"/>
        </p:xfrm>
        <a:graphic>
          <a:graphicData uri="http://schemas.openxmlformats.org/drawingml/2006/table">
            <a:tbl>
              <a:tblPr firstRow="1" bandRow="1">
                <a:tableStyleId>{5C22544A-7EE6-4342-B048-85BDC9FD1C3A}</a:tableStyleId>
              </a:tblPr>
              <a:tblGrid>
                <a:gridCol w="2243593">
                  <a:extLst>
                    <a:ext uri="{9D8B030D-6E8A-4147-A177-3AD203B41FA5}">
                      <a16:colId xmlns:a16="http://schemas.microsoft.com/office/drawing/2014/main" val="2728078994"/>
                    </a:ext>
                  </a:extLst>
                </a:gridCol>
                <a:gridCol w="4348593">
                  <a:extLst>
                    <a:ext uri="{9D8B030D-6E8A-4147-A177-3AD203B41FA5}">
                      <a16:colId xmlns:a16="http://schemas.microsoft.com/office/drawing/2014/main" val="198842116"/>
                    </a:ext>
                  </a:extLst>
                </a:gridCol>
                <a:gridCol w="1073888">
                  <a:extLst>
                    <a:ext uri="{9D8B030D-6E8A-4147-A177-3AD203B41FA5}">
                      <a16:colId xmlns:a16="http://schemas.microsoft.com/office/drawing/2014/main" val="3977308552"/>
                    </a:ext>
                  </a:extLst>
                </a:gridCol>
                <a:gridCol w="1308298">
                  <a:extLst>
                    <a:ext uri="{9D8B030D-6E8A-4147-A177-3AD203B41FA5}">
                      <a16:colId xmlns:a16="http://schemas.microsoft.com/office/drawing/2014/main" val="514512078"/>
                    </a:ext>
                  </a:extLst>
                </a:gridCol>
              </a:tblGrid>
              <a:tr h="250864">
                <a:tc>
                  <a:txBody>
                    <a:bodyPr/>
                    <a:lstStyle/>
                    <a:p>
                      <a:pPr algn="ctr"/>
                      <a:r>
                        <a:rPr lang="en-GB" b="0" dirty="0">
                          <a:latin typeface="Arial" panose="020B0604020202020204" pitchFamily="34" charset="0"/>
                          <a:cs typeface="Arial" panose="020B0604020202020204" pitchFamily="34" charset="0"/>
                        </a:rPr>
                        <a:t>Literacy B</a:t>
                      </a: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Spelling Rules - Plurals</a:t>
                      </a:r>
                    </a:p>
                  </a:txBody>
                  <a:tcPr>
                    <a:solidFill>
                      <a:schemeClr val="accent1">
                        <a:lumMod val="75000"/>
                      </a:schemeClr>
                    </a:solidFill>
                  </a:tcPr>
                </a:tc>
                <a:tc>
                  <a:txBody>
                    <a:bodyPr/>
                    <a:lstStyle/>
                    <a:p>
                      <a:pPr algn="ctr"/>
                      <a:r>
                        <a:rPr lang="en-GB" b="0" dirty="0">
                          <a:latin typeface="Arial" panose="020B0604020202020204" pitchFamily="34" charset="0"/>
                          <a:cs typeface="Arial" panose="020B0604020202020204" pitchFamily="34" charset="0"/>
                        </a:rPr>
                        <a:t>KS3</a:t>
                      </a:r>
                    </a:p>
                  </a:txBody>
                  <a:tcPr anchor="ctr">
                    <a:solidFill>
                      <a:schemeClr val="accent1">
                        <a:lumMod val="75000"/>
                      </a:schemeClr>
                    </a:solidFill>
                  </a:tcPr>
                </a:tc>
                <a:tc>
                  <a:txBody>
                    <a:bodyPr/>
                    <a:lstStyle/>
                    <a:p>
                      <a:pPr algn="ctr"/>
                      <a:r>
                        <a:rPr lang="en-GB" b="0">
                          <a:latin typeface="Arial" panose="020B0604020202020204" pitchFamily="34" charset="0"/>
                          <a:cs typeface="Arial" panose="020B0604020202020204" pitchFamily="34" charset="0"/>
                        </a:rPr>
                        <a:t>Term 1</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sp>
        <p:nvSpPr>
          <p:cNvPr id="5" name="AutoShape 2" descr="How to Write an Essay (with Pictures) - wikiHow">
            <a:extLst>
              <a:ext uri="{FF2B5EF4-FFF2-40B4-BE49-F238E27FC236}">
                <a16:creationId xmlns:a16="http://schemas.microsoft.com/office/drawing/2014/main" id="{5C0D7BC1-9018-4CE5-A56E-855EF264B48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How to Write an Essay (with Pictures) - wikiHow">
            <a:extLst>
              <a:ext uri="{FF2B5EF4-FFF2-40B4-BE49-F238E27FC236}">
                <a16:creationId xmlns:a16="http://schemas.microsoft.com/office/drawing/2014/main" id="{F589F10A-EB39-4845-BF2E-E626374CC36B}"/>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4771358B-29B4-405E-BC16-F448CF3FD4F7}"/>
              </a:ext>
            </a:extLst>
          </p:cNvPr>
          <p:cNvSpPr/>
          <p:nvPr/>
        </p:nvSpPr>
        <p:spPr>
          <a:xfrm>
            <a:off x="7212292" y="1159806"/>
            <a:ext cx="1335362" cy="47872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ies</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Arrow: Right 24">
            <a:extLst>
              <a:ext uri="{FF2B5EF4-FFF2-40B4-BE49-F238E27FC236}">
                <a16:creationId xmlns:a16="http://schemas.microsoft.com/office/drawing/2014/main" id="{DB882463-A828-48EB-A38C-3A8746FA60C1}"/>
              </a:ext>
            </a:extLst>
          </p:cNvPr>
          <p:cNvSpPr/>
          <p:nvPr/>
        </p:nvSpPr>
        <p:spPr>
          <a:xfrm>
            <a:off x="7353025" y="2926685"/>
            <a:ext cx="1335362" cy="47872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ies</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50" name="Picture 2" descr="File:Person icon BLACK-01.svg - Wikimedia Commons">
            <a:extLst>
              <a:ext uri="{FF2B5EF4-FFF2-40B4-BE49-F238E27FC236}">
                <a16:creationId xmlns:a16="http://schemas.microsoft.com/office/drawing/2014/main" id="{2F22D449-CA8C-4BAD-B9F6-EA2DE80A40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53" y="4714049"/>
            <a:ext cx="566740" cy="6036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ile:Person icon BLACK-01.svg - Wikimedia Commons">
            <a:extLst>
              <a:ext uri="{FF2B5EF4-FFF2-40B4-BE49-F238E27FC236}">
                <a16:creationId xmlns:a16="http://schemas.microsoft.com/office/drawing/2014/main" id="{D13A568F-19B1-48DE-B11B-F2F93DB8B7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0979" y="4714049"/>
            <a:ext cx="566740" cy="6036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ile:Person icon BLACK-01.svg - Wikimedia Commons">
            <a:extLst>
              <a:ext uri="{FF2B5EF4-FFF2-40B4-BE49-F238E27FC236}">
                <a16:creationId xmlns:a16="http://schemas.microsoft.com/office/drawing/2014/main" id="{D8AA2A9E-4B52-4577-AC57-AFCFF29A12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349" y="4714049"/>
            <a:ext cx="566740" cy="60362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ile:Person icon BLACK-01.svg - Wikimedia Commons">
            <a:extLst>
              <a:ext uri="{FF2B5EF4-FFF2-40B4-BE49-F238E27FC236}">
                <a16:creationId xmlns:a16="http://schemas.microsoft.com/office/drawing/2014/main" id="{EC8859FB-5A5B-48B7-A557-8A533FE300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7719" y="4695748"/>
            <a:ext cx="566740" cy="603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oth PNG Images | Vector and PSD Files | Free Download on Pngtree">
            <a:extLst>
              <a:ext uri="{FF2B5EF4-FFF2-40B4-BE49-F238E27FC236}">
                <a16:creationId xmlns:a16="http://schemas.microsoft.com/office/drawing/2014/main" id="{775D5CF2-4735-49E4-AD57-70AB3A0B793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28889" y1="13333" x2="22222" y2="45000"/>
                        <a14:backgroundMark x1="18056" y1="11389" x2="11389" y2="26389"/>
                        <a14:backgroundMark x1="11389" y1="26389" x2="11389" y2="26389"/>
                        <a14:backgroundMark x1="38056" y1="17500" x2="46667" y2="16111"/>
                        <a14:backgroundMark x1="53056" y1="15278" x2="65833" y2="15000"/>
                        <a14:backgroundMark x1="74722" y1="14167" x2="85000" y2="20000"/>
                        <a14:backgroundMark x1="79722" y1="19167" x2="76667" y2="55000"/>
                        <a14:backgroundMark x1="68611" y1="11111" x2="74444" y2="23056"/>
                        <a14:backgroundMark x1="74722" y1="46944" x2="70278" y2="60556"/>
                        <a14:backgroundMark x1="70278" y1="60556" x2="70278" y2="62778"/>
                        <a14:backgroundMark x1="73611" y1="42778" x2="72500" y2="43889"/>
                        <a14:backgroundMark x1="66389" y1="73333" x2="66389" y2="79444"/>
                        <a14:backgroundMark x1="48889" y1="56389" x2="58333" y2="74722"/>
                        <a14:backgroundMark x1="48889" y1="65833" x2="46944" y2="67222"/>
                        <a14:backgroundMark x1="22222" y1="45000" x2="35833" y2="70556"/>
                        <a14:backgroundMark x1="35833" y1="70556" x2="36667" y2="75278"/>
                        <a14:backgroundMark x1="28056" y1="51389" x2="28056" y2="51389"/>
                        <a14:backgroundMark x1="25000" y1="46944" x2="28889" y2="55000"/>
                        <a14:backgroundMark x1="25278" y1="44167" x2="28056" y2="48889"/>
                        <a14:backgroundMark x1="46667" y1="74722" x2="47222" y2="59722"/>
                        <a14:backgroundMark x1="47222" y1="59722" x2="51389" y2="53056"/>
                      </a14:backgroundRemoval>
                    </a14:imgEffect>
                  </a14:imgLayer>
                </a14:imgProps>
              </a:ext>
              <a:ext uri="{28A0092B-C50C-407E-A947-70E740481C1C}">
                <a14:useLocalDpi xmlns:a14="http://schemas.microsoft.com/office/drawing/2010/main" val="0"/>
              </a:ext>
            </a:extLst>
          </a:blip>
          <a:srcRect/>
          <a:stretch>
            <a:fillRect/>
          </a:stretch>
        </p:blipFill>
        <p:spPr bwMode="auto">
          <a:xfrm>
            <a:off x="562800" y="5570938"/>
            <a:ext cx="566741" cy="5667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nsparent Brush Teeth Clipart - Dentures Clipart, HD Png Download -  kindpng">
            <a:extLst>
              <a:ext uri="{FF2B5EF4-FFF2-40B4-BE49-F238E27FC236}">
                <a16:creationId xmlns:a16="http://schemas.microsoft.com/office/drawing/2014/main" id="{B63A9D1C-B682-4C99-8EF6-5DFF2FA84DB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8260" b="89971" l="10000" r="90000">
                        <a14:foregroundMark x1="23953" y1="49853" x2="45698" y2="47050"/>
                        <a14:foregroundMark x1="45698" y1="47050" x2="77209" y2="30383"/>
                        <a14:foregroundMark x1="83023" y1="32743" x2="32326" y2="47050"/>
                        <a14:foregroundMark x1="32326" y1="47050" x2="29651" y2="48968"/>
                        <a14:foregroundMark x1="25465" y1="50885" x2="36977" y2="51475"/>
                        <a14:foregroundMark x1="36977" y1="51475" x2="82907" y2="35251"/>
                        <a14:foregroundMark x1="77907" y1="8260" x2="77907" y2="8260"/>
                        <a14:foregroundMark x1="47791" y1="46018" x2="54302" y2="68584"/>
                        <a14:foregroundMark x1="54884" y1="46608" x2="56860" y2="66814"/>
                        <a14:foregroundMark x1="56860" y1="66814" x2="56860" y2="66814"/>
                        <a14:foregroundMark x1="44651" y1="59440" x2="47442" y2="64012"/>
                        <a14:foregroundMark x1="44535" y1="53392" x2="52442" y2="64454"/>
                        <a14:foregroundMark x1="40349" y1="47788" x2="47326" y2="59587"/>
                        <a14:foregroundMark x1="47326" y1="59587" x2="48605" y2="64454"/>
                        <a14:foregroundMark x1="35698" y1="51032" x2="46163" y2="68732"/>
                        <a14:foregroundMark x1="31279" y1="52360" x2="39651" y2="68879"/>
                        <a14:foregroundMark x1="28372" y1="53392" x2="40349" y2="70944"/>
                        <a14:foregroundMark x1="23953" y1="52655" x2="31395" y2="70796"/>
                        <a14:foregroundMark x1="31395" y1="70796" x2="31395" y2="70796"/>
                        <a14:foregroundMark x1="20930" y1="61062" x2="20930" y2="61062"/>
                        <a14:foregroundMark x1="21279" y1="58850" x2="21279" y2="58850"/>
                        <a14:foregroundMark x1="22674" y1="48820" x2="23372" y2="52655"/>
                        <a14:foregroundMark x1="63256" y1="46903" x2="68605" y2="51770"/>
                        <a14:foregroundMark x1="68605" y1="51770" x2="76860" y2="55605"/>
                        <a14:foregroundMark x1="76860" y1="55605" x2="81744" y2="60029"/>
                        <a14:foregroundMark x1="81744" y1="60029" x2="82209" y2="68437"/>
                        <a14:foregroundMark x1="82209" y1="68437" x2="77442" y2="74041"/>
                        <a14:foregroundMark x1="77442" y1="74041" x2="56860" y2="74631"/>
                        <a14:foregroundMark x1="73023" y1="51032" x2="80233" y2="54720"/>
                        <a14:foregroundMark x1="80233" y1="54720" x2="85000" y2="60619"/>
                        <a14:foregroundMark x1="85000" y1="60619" x2="84535" y2="69027"/>
                        <a14:foregroundMark x1="84535" y1="69027" x2="83488" y2="70796"/>
                        <a14:foregroundMark x1="75000" y1="48968" x2="80581" y2="53097"/>
                        <a14:foregroundMark x1="80581" y1="53097" x2="85116" y2="59587"/>
                        <a14:foregroundMark x1="85116" y1="59587" x2="86628" y2="67257"/>
                        <a14:foregroundMark x1="86628" y1="67257" x2="85930" y2="70354"/>
                        <a14:foregroundMark x1="86977" y1="60914" x2="85116" y2="55605"/>
                        <a14:foregroundMark x1="80465" y1="61062" x2="67442" y2="55605"/>
                        <a14:foregroundMark x1="67442" y1="55605" x2="58605" y2="55015"/>
                        <a14:foregroundMark x1="59070" y1="49705" x2="59535" y2="56342"/>
                        <a14:foregroundMark x1="57326" y1="48378" x2="60581" y2="57817"/>
                        <a14:foregroundMark x1="61047" y1="73894" x2="51628" y2="70354"/>
                        <a14:foregroundMark x1="51628" y1="70354" x2="46512" y2="70796"/>
                        <a14:foregroundMark x1="62326" y1="64602" x2="71512" y2="65487"/>
                        <a14:foregroundMark x1="68372" y1="66224" x2="57326" y2="64012"/>
                        <a14:foregroundMark x1="32093" y1="61357" x2="35465" y2="67552"/>
                        <a14:foregroundMark x1="35465" y1="67552" x2="36163" y2="69912"/>
                        <a14:foregroundMark x1="82093" y1="26401" x2="82907" y2="33776"/>
                        <a14:foregroundMark x1="82907" y1="33776" x2="82907" y2="33776"/>
                        <a14:foregroundMark x1="82907" y1="24189" x2="83372" y2="33628"/>
                        <a14:foregroundMark x1="83721" y1="26844" x2="84302" y2="35103"/>
                        <a14:foregroundMark x1="84302" y1="35103" x2="84070" y2="36283"/>
                        <a14:foregroundMark x1="82093" y1="36726" x2="75814" y2="36873"/>
                        <a14:foregroundMark x1="75814" y1="36873" x2="70233" y2="40118"/>
                        <a14:foregroundMark x1="70233" y1="40118" x2="76977" y2="38938"/>
                        <a14:foregroundMark x1="76977" y1="38938" x2="78023" y2="38348"/>
                      </a14:backgroundRemoval>
                    </a14:imgEffect>
                  </a14:imgLayer>
                </a14:imgProps>
              </a:ext>
              <a:ext uri="{28A0092B-C50C-407E-A947-70E740481C1C}">
                <a14:useLocalDpi xmlns:a14="http://schemas.microsoft.com/office/drawing/2010/main" val="0"/>
              </a:ext>
            </a:extLst>
          </a:blip>
          <a:srcRect/>
          <a:stretch>
            <a:fillRect/>
          </a:stretch>
        </p:blipFill>
        <p:spPr bwMode="auto">
          <a:xfrm>
            <a:off x="2574887" y="5536120"/>
            <a:ext cx="765664" cy="6036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heep Vector Art, Icons, and Graphics for Free Download">
            <a:extLst>
              <a:ext uri="{FF2B5EF4-FFF2-40B4-BE49-F238E27FC236}">
                <a16:creationId xmlns:a16="http://schemas.microsoft.com/office/drawing/2014/main" id="{4BC96B50-4A1C-4675-89FD-7BCED655621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33" b="94975" l="3953" r="94862">
                        <a14:foregroundMark x1="94862" y1="33166" x2="94862" y2="33166"/>
                        <a14:foregroundMark x1="92095" y1="7035" x2="92095" y2="7035"/>
                        <a14:foregroundMark x1="46640" y1="92965" x2="46640" y2="92965"/>
                        <a14:foregroundMark x1="27668" y1="94975" x2="27668" y2="94975"/>
                        <a14:foregroundMark x1="12253" y1="94975" x2="12253" y2="94975"/>
                        <a14:foregroundMark x1="9486" y1="41206" x2="9486" y2="41206"/>
                        <a14:foregroundMark x1="3953" y1="39698" x2="3953" y2="39698"/>
                      </a14:backgroundRemoval>
                    </a14:imgEffect>
                  </a14:imgLayer>
                </a14:imgProps>
              </a:ext>
              <a:ext uri="{28A0092B-C50C-407E-A947-70E740481C1C}">
                <a14:useLocalDpi xmlns:a14="http://schemas.microsoft.com/office/drawing/2010/main" val="0"/>
              </a:ext>
            </a:extLst>
          </a:blip>
          <a:srcRect/>
          <a:stretch>
            <a:fillRect/>
          </a:stretch>
        </p:blipFill>
        <p:spPr bwMode="auto">
          <a:xfrm>
            <a:off x="703995" y="6358715"/>
            <a:ext cx="483551" cy="3803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heep Vector Art, Icons, and Graphics for Free Download">
            <a:extLst>
              <a:ext uri="{FF2B5EF4-FFF2-40B4-BE49-F238E27FC236}">
                <a16:creationId xmlns:a16="http://schemas.microsoft.com/office/drawing/2014/main" id="{E4C8F3C3-5EAC-4162-B711-AA78415827D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33" b="94975" l="3953" r="94862">
                        <a14:foregroundMark x1="94862" y1="33166" x2="94862" y2="33166"/>
                        <a14:foregroundMark x1="92095" y1="7035" x2="92095" y2="7035"/>
                        <a14:foregroundMark x1="46640" y1="92965" x2="46640" y2="92965"/>
                        <a14:foregroundMark x1="27668" y1="94975" x2="27668" y2="94975"/>
                        <a14:foregroundMark x1="12253" y1="94975" x2="12253" y2="94975"/>
                        <a14:foregroundMark x1="9486" y1="41206" x2="9486" y2="41206"/>
                        <a14:foregroundMark x1="3953" y1="39698" x2="3953" y2="39698"/>
                      </a14:backgroundRemoval>
                    </a14:imgEffect>
                  </a14:imgLayer>
                </a14:imgProps>
              </a:ext>
              <a:ext uri="{28A0092B-C50C-407E-A947-70E740481C1C}">
                <a14:useLocalDpi xmlns:a14="http://schemas.microsoft.com/office/drawing/2010/main" val="0"/>
              </a:ext>
            </a:extLst>
          </a:blip>
          <a:srcRect/>
          <a:stretch>
            <a:fillRect/>
          </a:stretch>
        </p:blipFill>
        <p:spPr bwMode="auto">
          <a:xfrm>
            <a:off x="2474168" y="6326076"/>
            <a:ext cx="483551" cy="3803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heep Vector Art, Icons, and Graphics for Free Download">
            <a:extLst>
              <a:ext uri="{FF2B5EF4-FFF2-40B4-BE49-F238E27FC236}">
                <a16:creationId xmlns:a16="http://schemas.microsoft.com/office/drawing/2014/main" id="{1DA79B44-86F4-4A85-80CB-145A691C8CC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33" b="94975" l="3953" r="94862">
                        <a14:foregroundMark x1="94862" y1="33166" x2="94862" y2="33166"/>
                        <a14:foregroundMark x1="92095" y1="7035" x2="92095" y2="7035"/>
                        <a14:foregroundMark x1="46640" y1="92965" x2="46640" y2="92965"/>
                        <a14:foregroundMark x1="27668" y1="94975" x2="27668" y2="94975"/>
                        <a14:foregroundMark x1="12253" y1="94975" x2="12253" y2="94975"/>
                        <a14:foregroundMark x1="9486" y1="41206" x2="9486" y2="41206"/>
                        <a14:foregroundMark x1="3953" y1="39698" x2="3953" y2="39698"/>
                      </a14:backgroundRemoval>
                    </a14:imgEffect>
                  </a14:imgLayer>
                </a14:imgProps>
              </a:ext>
              <a:ext uri="{28A0092B-C50C-407E-A947-70E740481C1C}">
                <a14:useLocalDpi xmlns:a14="http://schemas.microsoft.com/office/drawing/2010/main" val="0"/>
              </a:ext>
            </a:extLst>
          </a:blip>
          <a:srcRect/>
          <a:stretch>
            <a:fillRect/>
          </a:stretch>
        </p:blipFill>
        <p:spPr bwMode="auto">
          <a:xfrm>
            <a:off x="2845391" y="6264783"/>
            <a:ext cx="483551" cy="3803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heep Vector Art, Icons, and Graphics for Free Download">
            <a:extLst>
              <a:ext uri="{FF2B5EF4-FFF2-40B4-BE49-F238E27FC236}">
                <a16:creationId xmlns:a16="http://schemas.microsoft.com/office/drawing/2014/main" id="{D728C873-9838-4D5C-9913-27625D2D993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33" b="94975" l="3953" r="94862">
                        <a14:foregroundMark x1="94862" y1="33166" x2="94862" y2="33166"/>
                        <a14:foregroundMark x1="92095" y1="7035" x2="92095" y2="7035"/>
                        <a14:foregroundMark x1="46640" y1="92965" x2="46640" y2="92965"/>
                        <a14:foregroundMark x1="27668" y1="94975" x2="27668" y2="94975"/>
                        <a14:foregroundMark x1="12253" y1="94975" x2="12253" y2="94975"/>
                        <a14:foregroundMark x1="9486" y1="41206" x2="9486" y2="41206"/>
                        <a14:foregroundMark x1="3953" y1="39698" x2="3953" y2="39698"/>
                      </a14:backgroundRemoval>
                    </a14:imgEffect>
                  </a14:imgLayer>
                </a14:imgProps>
              </a:ext>
              <a:ext uri="{28A0092B-C50C-407E-A947-70E740481C1C}">
                <a14:useLocalDpi xmlns:a14="http://schemas.microsoft.com/office/drawing/2010/main" val="0"/>
              </a:ext>
            </a:extLst>
          </a:blip>
          <a:srcRect/>
          <a:stretch>
            <a:fillRect/>
          </a:stretch>
        </p:blipFill>
        <p:spPr bwMode="auto">
          <a:xfrm>
            <a:off x="2757538" y="6442804"/>
            <a:ext cx="483551" cy="380342"/>
          </a:xfrm>
          <a:prstGeom prst="rect">
            <a:avLst/>
          </a:prstGeom>
          <a:noFill/>
          <a:extLst>
            <a:ext uri="{909E8E84-426E-40DD-AFC4-6F175D3DCCD1}">
              <a14:hiddenFill xmlns:a14="http://schemas.microsoft.com/office/drawing/2010/main">
                <a:solidFill>
                  <a:srgbClr val="FFFFFF"/>
                </a:solidFill>
              </a14:hiddenFill>
            </a:ext>
          </a:extLst>
        </p:spPr>
      </p:pic>
      <p:sp>
        <p:nvSpPr>
          <p:cNvPr id="36" name="Arrow: Right 35">
            <a:extLst>
              <a:ext uri="{FF2B5EF4-FFF2-40B4-BE49-F238E27FC236}">
                <a16:creationId xmlns:a16="http://schemas.microsoft.com/office/drawing/2014/main" id="{1F6CD880-44B8-4A88-AA29-5AE9C8EEBCA7}"/>
              </a:ext>
            </a:extLst>
          </p:cNvPr>
          <p:cNvSpPr/>
          <p:nvPr/>
        </p:nvSpPr>
        <p:spPr>
          <a:xfrm>
            <a:off x="4138822" y="4381921"/>
            <a:ext cx="1335362" cy="47872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a:t>
            </a:r>
          </a:p>
        </p:txBody>
      </p:sp>
      <p:sp>
        <p:nvSpPr>
          <p:cNvPr id="37" name="Arrow: Right 36">
            <a:extLst>
              <a:ext uri="{FF2B5EF4-FFF2-40B4-BE49-F238E27FC236}">
                <a16:creationId xmlns:a16="http://schemas.microsoft.com/office/drawing/2014/main" id="{4241E27D-14EB-4613-A36F-A12D228F8B29}"/>
              </a:ext>
            </a:extLst>
          </p:cNvPr>
          <p:cNvSpPr/>
          <p:nvPr/>
        </p:nvSpPr>
        <p:spPr>
          <a:xfrm>
            <a:off x="4118216" y="5854623"/>
            <a:ext cx="1335362" cy="47872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a:t>
            </a:r>
          </a:p>
        </p:txBody>
      </p:sp>
      <p:sp>
        <p:nvSpPr>
          <p:cNvPr id="38" name="Arrow: Right 37">
            <a:extLst>
              <a:ext uri="{FF2B5EF4-FFF2-40B4-BE49-F238E27FC236}">
                <a16:creationId xmlns:a16="http://schemas.microsoft.com/office/drawing/2014/main" id="{A43FC628-53C2-4C2C-9A34-99636AA6F1FC}"/>
              </a:ext>
            </a:extLst>
          </p:cNvPr>
          <p:cNvSpPr/>
          <p:nvPr/>
        </p:nvSpPr>
        <p:spPr>
          <a:xfrm>
            <a:off x="7212292" y="4338615"/>
            <a:ext cx="1335362" cy="47872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ves</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F0F8743-E6FF-4064-B2DB-E8F213F05B9C}"/>
              </a:ext>
            </a:extLst>
          </p:cNvPr>
          <p:cNvSpPr/>
          <p:nvPr/>
        </p:nvSpPr>
        <p:spPr>
          <a:xfrm>
            <a:off x="7212292" y="5818937"/>
            <a:ext cx="1335362" cy="47872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Tree>
    <p:extLst>
      <p:ext uri="{BB962C8B-B14F-4D97-AF65-F5344CB8AC3E}">
        <p14:creationId xmlns:p14="http://schemas.microsoft.com/office/powerpoint/2010/main" val="22290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8FB67-821C-4918-A0A0-C1C463748589}"/>
              </a:ext>
            </a:extLst>
          </p:cNvPr>
          <p:cNvGraphicFramePr>
            <a:graphicFrameLocks noGrp="1"/>
          </p:cNvGraphicFramePr>
          <p:nvPr/>
        </p:nvGraphicFramePr>
        <p:xfrm>
          <a:off x="23250" y="643734"/>
          <a:ext cx="9848389" cy="3073414"/>
        </p:xfrm>
        <a:graphic>
          <a:graphicData uri="http://schemas.openxmlformats.org/drawingml/2006/table">
            <a:tbl>
              <a:tblPr firstRow="1" bandRow="1">
                <a:tableStyleId>{5C22544A-7EE6-4342-B048-85BDC9FD1C3A}</a:tableStyleId>
              </a:tblPr>
              <a:tblGrid>
                <a:gridCol w="3274803">
                  <a:extLst>
                    <a:ext uri="{9D8B030D-6E8A-4147-A177-3AD203B41FA5}">
                      <a16:colId xmlns:a16="http://schemas.microsoft.com/office/drawing/2014/main" val="163302815"/>
                    </a:ext>
                  </a:extLst>
                </a:gridCol>
                <a:gridCol w="3278165">
                  <a:extLst>
                    <a:ext uri="{9D8B030D-6E8A-4147-A177-3AD203B41FA5}">
                      <a16:colId xmlns:a16="http://schemas.microsoft.com/office/drawing/2014/main" val="3581695665"/>
                    </a:ext>
                  </a:extLst>
                </a:gridCol>
                <a:gridCol w="3295421">
                  <a:extLst>
                    <a:ext uri="{9D8B030D-6E8A-4147-A177-3AD203B41FA5}">
                      <a16:colId xmlns:a16="http://schemas.microsoft.com/office/drawing/2014/main" val="1662650907"/>
                    </a:ext>
                  </a:extLst>
                </a:gridCol>
              </a:tblGrid>
              <a:tr h="387523">
                <a:tc>
                  <a:txBody>
                    <a:bodyPr/>
                    <a:lstStyle/>
                    <a:p>
                      <a:endParaRPr lang="en-GB" dirty="0"/>
                    </a:p>
                  </a:txBody>
                  <a:tcP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2</a:t>
                      </a:r>
                      <a:r>
                        <a:rPr lang="en-GB" sz="1520" b="0" baseline="0" dirty="0">
                          <a:latin typeface="Arial" panose="020B0604020202020204" pitchFamily="34" charset="0"/>
                          <a:cs typeface="Arial" panose="020B0604020202020204" pitchFamily="34" charset="0"/>
                        </a:rPr>
                        <a:t> – Equations and Inequalities 2</a:t>
                      </a:r>
                      <a:endParaRPr lang="en-GB" sz="1520" b="0" dirty="0">
                        <a:latin typeface="Arial" panose="020B0604020202020204" pitchFamily="34" charset="0"/>
                        <a:cs typeface="Arial" panose="020B0604020202020204" pitchFamily="34" charset="0"/>
                      </a:endParaRP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3</a:t>
                      </a:r>
                      <a:r>
                        <a:rPr lang="en-GB" sz="1520" b="0" baseline="0" dirty="0">
                          <a:latin typeface="Arial" panose="020B0604020202020204" pitchFamily="34" charset="0"/>
                          <a:cs typeface="Arial" panose="020B0604020202020204" pitchFamily="34" charset="0"/>
                        </a:rPr>
                        <a:t> –</a:t>
                      </a:r>
                      <a:r>
                        <a:rPr lang="en-GB" sz="1520" b="0" dirty="0">
                          <a:latin typeface="Arial" panose="020B0604020202020204" pitchFamily="34" charset="0"/>
                          <a:cs typeface="Arial" panose="020B0604020202020204" pitchFamily="34" charset="0"/>
                        </a:rPr>
                        <a:t> Coordinates</a:t>
                      </a:r>
                    </a:p>
                  </a:txBody>
                  <a:tcPr anchor="ctr">
                    <a:solidFill>
                      <a:schemeClr val="accent1">
                        <a:lumMod val="75000"/>
                      </a:schemeClr>
                    </a:solidFill>
                  </a:tcPr>
                </a:tc>
                <a:extLst>
                  <a:ext uri="{0D108BD9-81ED-4DB2-BD59-A6C34878D82A}">
                    <a16:rowId xmlns:a16="http://schemas.microsoft.com/office/drawing/2014/main" val="1986237655"/>
                  </a:ext>
                </a:extLst>
              </a:tr>
              <a:tr h="2685891">
                <a:tc>
                  <a:txBody>
                    <a:bodyPr/>
                    <a:lstStyle/>
                    <a:p>
                      <a:endParaRPr lang="en-GB" dirty="0"/>
                    </a:p>
                  </a:txBody>
                  <a:tcPr>
                    <a:solidFill>
                      <a:schemeClr val="accent5">
                        <a:lumMod val="20000"/>
                        <a:lumOff val="80000"/>
                      </a:schemeClr>
                    </a:solidFill>
                  </a:tcPr>
                </a:tc>
                <a:tc>
                  <a:txBody>
                    <a:bodyPr/>
                    <a:lstStyle/>
                    <a:p>
                      <a:pPr>
                        <a:lnSpc>
                          <a:spcPct val="150000"/>
                        </a:lnSpc>
                      </a:pPr>
                      <a:r>
                        <a:rPr lang="en-GB" sz="1000" b="1" u="sng" dirty="0">
                          <a:latin typeface="Arial" panose="020B0604020202020204" pitchFamily="34" charset="0"/>
                          <a:cs typeface="Arial" panose="020B0604020202020204" pitchFamily="34" charset="0"/>
                        </a:rPr>
                        <a:t>formula</a:t>
                      </a:r>
                      <a:r>
                        <a:rPr lang="en-GB" sz="1000" b="0" u="none" dirty="0">
                          <a:latin typeface="Arial" panose="020B0604020202020204" pitchFamily="34" charset="0"/>
                          <a:cs typeface="Arial" panose="020B0604020202020204" pitchFamily="34" charset="0"/>
                        </a:rPr>
                        <a:t>: a mathematical rule expressed with symbols e.g. f = ma</a:t>
                      </a:r>
                    </a:p>
                    <a:p>
                      <a:pPr>
                        <a:lnSpc>
                          <a:spcPct val="150000"/>
                        </a:lnSpc>
                      </a:pPr>
                      <a:r>
                        <a:rPr lang="en-GB" sz="1000" b="0" u="none" dirty="0">
                          <a:latin typeface="Arial" panose="020B0604020202020204" pitchFamily="34" charset="0"/>
                          <a:cs typeface="Arial" panose="020B0604020202020204" pitchFamily="34" charset="0"/>
                        </a:rPr>
                        <a:t>The plural of formula is formulae</a:t>
                      </a:r>
                    </a:p>
                    <a:p>
                      <a:pPr>
                        <a:lnSpc>
                          <a:spcPct val="150000"/>
                        </a:lnSpc>
                      </a:pPr>
                      <a:endParaRPr lang="en-GB" sz="1000" b="0" u="none" dirty="0">
                        <a:latin typeface="Arial" panose="020B0604020202020204" pitchFamily="34" charset="0"/>
                        <a:cs typeface="Arial" panose="020B0604020202020204" pitchFamily="34" charset="0"/>
                      </a:endParaRPr>
                    </a:p>
                    <a:p>
                      <a:pPr>
                        <a:lnSpc>
                          <a:spcPct val="150000"/>
                        </a:lnSpc>
                      </a:pPr>
                      <a:r>
                        <a:rPr lang="en-GB" sz="1000" b="1" u="sng" dirty="0">
                          <a:latin typeface="Arial" panose="020B0604020202020204" pitchFamily="34" charset="0"/>
                          <a:cs typeface="Arial" panose="020B0604020202020204" pitchFamily="34" charset="0"/>
                        </a:rPr>
                        <a:t>substitute</a:t>
                      </a:r>
                      <a:r>
                        <a:rPr lang="en-GB" sz="1000" b="0" u="none" dirty="0">
                          <a:latin typeface="Arial" panose="020B0604020202020204" pitchFamily="34" charset="0"/>
                          <a:cs typeface="Arial" panose="020B0604020202020204" pitchFamily="34" charset="0"/>
                        </a:rPr>
                        <a:t>: where we replace a letter with a number. </a:t>
                      </a:r>
                    </a:p>
                    <a:p>
                      <a:pPr>
                        <a:lnSpc>
                          <a:spcPct val="150000"/>
                        </a:lnSpc>
                      </a:pPr>
                      <a:endParaRPr lang="en-GB" sz="1000" b="0" u="none" dirty="0">
                        <a:latin typeface="Arial" panose="020B0604020202020204" pitchFamily="34" charset="0"/>
                        <a:cs typeface="Arial" panose="020B0604020202020204" pitchFamily="34" charset="0"/>
                      </a:endParaRPr>
                    </a:p>
                    <a:p>
                      <a:pPr>
                        <a:lnSpc>
                          <a:spcPct val="150000"/>
                        </a:lnSpc>
                      </a:pPr>
                      <a:r>
                        <a:rPr lang="en-GB" sz="1000" b="1" u="sng" dirty="0">
                          <a:latin typeface="Arial" panose="020B0604020202020204" pitchFamily="34" charset="0"/>
                          <a:cs typeface="Arial" panose="020B0604020202020204" pitchFamily="34" charset="0"/>
                        </a:rPr>
                        <a:t>evaluate</a:t>
                      </a:r>
                      <a:r>
                        <a:rPr lang="en-GB" sz="1000" b="0" u="none" dirty="0">
                          <a:latin typeface="Arial" panose="020B0604020202020204" pitchFamily="34" charset="0"/>
                          <a:cs typeface="Arial" panose="020B0604020202020204" pitchFamily="34" charset="0"/>
                        </a:rPr>
                        <a:t>: to calculate the value of. </a:t>
                      </a:r>
                    </a:p>
                    <a:p>
                      <a:pPr>
                        <a:lnSpc>
                          <a:spcPct val="150000"/>
                        </a:lnSpc>
                      </a:pPr>
                      <a:r>
                        <a:rPr lang="en-GB" sz="1000" b="0" u="none" dirty="0">
                          <a:latin typeface="Arial" panose="020B0604020202020204" pitchFamily="34" charset="0"/>
                          <a:cs typeface="Arial" panose="020B0604020202020204" pitchFamily="34" charset="0"/>
                        </a:rPr>
                        <a:t>e.g. if y = 7 evaluate 5y .  Answer 5 x 7 = 35</a:t>
                      </a:r>
                      <a:r>
                        <a:rPr lang="en-GB" sz="1000" b="1" u="sng" dirty="0">
                          <a:latin typeface="Arial" panose="020B0604020202020204" pitchFamily="34" charset="0"/>
                          <a:cs typeface="Arial" panose="020B0604020202020204" pitchFamily="34" charset="0"/>
                        </a:rPr>
                        <a:t> </a:t>
                      </a:r>
                    </a:p>
                    <a:p>
                      <a:pPr>
                        <a:lnSpc>
                          <a:spcPct val="150000"/>
                        </a:lnSpc>
                      </a:pPr>
                      <a:endParaRPr lang="en-GB" sz="1000" b="1" u="sng"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000" b="0" u="none" dirty="0">
                        <a:solidFill>
                          <a:srgbClr val="000000"/>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7" name="Rectangle 6">
            <a:extLst>
              <a:ext uri="{FF2B5EF4-FFF2-40B4-BE49-F238E27FC236}">
                <a16:creationId xmlns:a16="http://schemas.microsoft.com/office/drawing/2014/main" id="{70B29C1E-7A38-45E0-A23D-443577C97D47}"/>
              </a:ext>
            </a:extLst>
          </p:cNvPr>
          <p:cNvSpPr/>
          <p:nvPr/>
        </p:nvSpPr>
        <p:spPr>
          <a:xfrm>
            <a:off x="23250" y="653494"/>
            <a:ext cx="3534857" cy="345031"/>
          </a:xfrm>
          <a:prstGeom prst="rect">
            <a:avLst/>
          </a:prstGeom>
        </p:spPr>
        <p:txBody>
          <a:bodyPr wrap="square">
            <a:spAutoFit/>
          </a:bodyPr>
          <a:lstStyle/>
          <a:p>
            <a:pPr marL="0" marR="0" lvl="0" indent="0" algn="l" defTabSz="457200" rtl="0" eaLnBrk="1" fontAlgn="auto" latinLnBrk="0" hangingPunct="1">
              <a:lnSpc>
                <a:spcPct val="119000"/>
              </a:lnSpc>
              <a:spcBef>
                <a:spcPts val="0"/>
              </a:spcBef>
              <a:spcAft>
                <a:spcPts val="650"/>
              </a:spcAft>
              <a:buClrTx/>
              <a:buSzTx/>
              <a:buFontTx/>
              <a:buNone/>
              <a:tabLst/>
              <a:defRPr/>
            </a:pPr>
            <a:r>
              <a:rPr kumimoji="0" lang="en-GB" sz="1517"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 Equations and Inequalities 1 	 </a:t>
            </a:r>
            <a:endParaRPr kumimoji="0" lang="en-GB" sz="1517"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6582242" y="4237178"/>
            <a:ext cx="3267535" cy="267317"/>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521799" y="4181989"/>
            <a:ext cx="3209848"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2C71B19-6FB0-4DFE-8061-39CB0E4EF48E}"/>
              </a:ext>
            </a:extLst>
          </p:cNvPr>
          <p:cNvSpPr txBox="1"/>
          <p:nvPr/>
        </p:nvSpPr>
        <p:spPr>
          <a:xfrm>
            <a:off x="3341597" y="4185913"/>
            <a:ext cx="3184666"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8DE0D88-F2DB-4AF6-B5DA-77718254594B}"/>
              </a:ext>
            </a:extLst>
          </p:cNvPr>
          <p:cNvSpPr txBox="1"/>
          <p:nvPr/>
        </p:nvSpPr>
        <p:spPr>
          <a:xfrm>
            <a:off x="-69369" y="4149310"/>
            <a:ext cx="3432685" cy="258982"/>
          </a:xfrm>
          <a:prstGeom prst="rect">
            <a:avLst/>
          </a:prstGeom>
          <a:noFill/>
        </p:spPr>
        <p:txBody>
          <a:bodyPr wrap="square" rtlCol="0">
            <a:spAutoFit/>
          </a:bodyPr>
          <a:lstStyle/>
          <a:p>
            <a:pPr marL="185732" marR="0" lvl="0" indent="-18573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8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F4E26CC1-B6AE-4B3F-A447-93BEF98228FC}"/>
              </a:ext>
            </a:extLst>
          </p:cNvPr>
          <p:cNvGraphicFramePr>
            <a:graphicFrameLocks noGrp="1"/>
          </p:cNvGraphicFramePr>
          <p:nvPr/>
        </p:nvGraphicFramePr>
        <p:xfrm>
          <a:off x="18364" y="3671248"/>
          <a:ext cx="9848388" cy="3208432"/>
        </p:xfrm>
        <a:graphic>
          <a:graphicData uri="http://schemas.openxmlformats.org/drawingml/2006/table">
            <a:tbl>
              <a:tblPr firstRow="1" bandRow="1">
                <a:tableStyleId>{5C22544A-7EE6-4342-B048-85BDC9FD1C3A}</a:tableStyleId>
              </a:tblPr>
              <a:tblGrid>
                <a:gridCol w="3287347">
                  <a:extLst>
                    <a:ext uri="{9D8B030D-6E8A-4147-A177-3AD203B41FA5}">
                      <a16:colId xmlns:a16="http://schemas.microsoft.com/office/drawing/2014/main" val="163302815"/>
                    </a:ext>
                  </a:extLst>
                </a:gridCol>
                <a:gridCol w="3278245">
                  <a:extLst>
                    <a:ext uri="{9D8B030D-6E8A-4147-A177-3AD203B41FA5}">
                      <a16:colId xmlns:a16="http://schemas.microsoft.com/office/drawing/2014/main" val="3581695665"/>
                    </a:ext>
                  </a:extLst>
                </a:gridCol>
                <a:gridCol w="3282796">
                  <a:extLst>
                    <a:ext uri="{9D8B030D-6E8A-4147-A177-3AD203B41FA5}">
                      <a16:colId xmlns:a16="http://schemas.microsoft.com/office/drawing/2014/main" val="1662650907"/>
                    </a:ext>
                  </a:extLst>
                </a:gridCol>
              </a:tblGrid>
              <a:tr h="274138">
                <a:tc>
                  <a:txBody>
                    <a:bodyPr/>
                    <a:lstStyle/>
                    <a:p>
                      <a:r>
                        <a:rPr lang="en-GB" sz="1520" b="0" dirty="0">
                          <a:latin typeface="Arial" panose="020B0604020202020204" pitchFamily="34" charset="0"/>
                          <a:cs typeface="Arial" panose="020B0604020202020204" pitchFamily="34" charset="0"/>
                        </a:rPr>
                        <a:t>4 – Linear graphs</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5</a:t>
                      </a:r>
                      <a:r>
                        <a:rPr lang="en-GB" sz="1520" b="0" baseline="0" dirty="0">
                          <a:latin typeface="Arial" panose="020B0604020202020204" pitchFamily="34" charset="0"/>
                          <a:cs typeface="Arial" panose="020B0604020202020204" pitchFamily="34" charset="0"/>
                        </a:rPr>
                        <a:t> –</a:t>
                      </a:r>
                      <a:r>
                        <a:rPr lang="en-GB" sz="1520" b="0" dirty="0">
                          <a:latin typeface="Arial" panose="020B0604020202020204" pitchFamily="34" charset="0"/>
                          <a:cs typeface="Arial" panose="020B0604020202020204" pitchFamily="34" charset="0"/>
                        </a:rPr>
                        <a:t> Types of Numbers</a:t>
                      </a:r>
                    </a:p>
                  </a:txBody>
                  <a:tcPr anchor="ctr">
                    <a:solidFill>
                      <a:schemeClr val="accent1">
                        <a:lumMod val="75000"/>
                      </a:schemeClr>
                    </a:solidFill>
                  </a:tcPr>
                </a:tc>
                <a:tc>
                  <a:txBody>
                    <a:bodyPr/>
                    <a:lstStyle/>
                    <a:p>
                      <a:r>
                        <a:rPr lang="en-GB" sz="1520" b="0" dirty="0">
                          <a:latin typeface="Arial" panose="020B0604020202020204" pitchFamily="34" charset="0"/>
                          <a:cs typeface="Arial" panose="020B0604020202020204" pitchFamily="34" charset="0"/>
                        </a:rPr>
                        <a:t>6</a:t>
                      </a:r>
                      <a:r>
                        <a:rPr lang="en-GB" sz="1520" b="0" baseline="0" dirty="0">
                          <a:latin typeface="Arial" panose="020B0604020202020204" pitchFamily="34" charset="0"/>
                          <a:cs typeface="Arial" panose="020B0604020202020204" pitchFamily="34" charset="0"/>
                        </a:rPr>
                        <a:t> –</a:t>
                      </a:r>
                      <a:r>
                        <a:rPr lang="en-GB" sz="1520" b="0" dirty="0">
                          <a:latin typeface="Arial" panose="020B0604020202020204" pitchFamily="34" charset="0"/>
                          <a:cs typeface="Arial" panose="020B0604020202020204" pitchFamily="34" charset="0"/>
                        </a:rPr>
                        <a:t> 7  Times Tables</a:t>
                      </a:r>
                    </a:p>
                  </a:txBody>
                  <a:tcPr anchor="ctr">
                    <a:solidFill>
                      <a:schemeClr val="accent1">
                        <a:lumMod val="75000"/>
                      </a:schemeClr>
                    </a:solidFill>
                  </a:tcPr>
                </a:tc>
                <a:extLst>
                  <a:ext uri="{0D108BD9-81ED-4DB2-BD59-A6C34878D82A}">
                    <a16:rowId xmlns:a16="http://schemas.microsoft.com/office/drawing/2014/main" val="1986237655"/>
                  </a:ext>
                </a:extLst>
              </a:tr>
              <a:tr h="2885344">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5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solidFill>
                      <a:schemeClr val="accent5">
                        <a:lumMod val="20000"/>
                        <a:lumOff val="80000"/>
                      </a:schemeClr>
                    </a:solidFill>
                  </a:tcPr>
                </a:tc>
                <a:tc>
                  <a:txBody>
                    <a:bodyPr/>
                    <a:lstStyle/>
                    <a:p>
                      <a:pPr lvl="0" defTabSz="914400" eaLnBrk="0" fontAlgn="base" hangingPunct="0">
                        <a:lnSpc>
                          <a:spcPct val="150000"/>
                        </a:lnSpc>
                        <a:spcBef>
                          <a:spcPct val="0"/>
                        </a:spcBef>
                        <a:spcAft>
                          <a:spcPts val="200"/>
                        </a:spcAft>
                      </a:pPr>
                      <a:r>
                        <a:rPr lang="en-GB" altLang="en-US" sz="1000" b="1" u="sng" dirty="0">
                          <a:solidFill>
                            <a:srgbClr val="000000"/>
                          </a:solidFill>
                          <a:latin typeface="Arial" panose="020B0604020202020204" pitchFamily="34" charset="0"/>
                          <a:cs typeface="Arial" panose="020B0604020202020204" pitchFamily="34" charset="0"/>
                        </a:rPr>
                        <a:t>factor</a:t>
                      </a:r>
                      <a:r>
                        <a:rPr lang="en-GB" altLang="en-US" sz="1000" b="0" u="none" dirty="0">
                          <a:solidFill>
                            <a:srgbClr val="000000"/>
                          </a:solidFill>
                          <a:latin typeface="Arial" panose="020B0604020202020204" pitchFamily="34" charset="0"/>
                          <a:cs typeface="Arial" panose="020B0604020202020204" pitchFamily="34" charset="0"/>
                        </a:rPr>
                        <a:t>: numbers which can be multiplied together to make another number.</a:t>
                      </a:r>
                    </a:p>
                    <a:p>
                      <a:pPr lvl="0" defTabSz="914400" eaLnBrk="0" fontAlgn="base" hangingPunct="0">
                        <a:lnSpc>
                          <a:spcPct val="150000"/>
                        </a:lnSpc>
                        <a:spcBef>
                          <a:spcPct val="0"/>
                        </a:spcBef>
                        <a:spcAft>
                          <a:spcPts val="200"/>
                        </a:spcAft>
                      </a:pPr>
                      <a:r>
                        <a:rPr lang="en-GB" altLang="en-US" sz="1000" b="0" u="none" dirty="0">
                          <a:solidFill>
                            <a:srgbClr val="000000"/>
                          </a:solidFill>
                          <a:latin typeface="Arial" panose="020B0604020202020204" pitchFamily="34" charset="0"/>
                          <a:cs typeface="Arial" panose="020B0604020202020204" pitchFamily="34" charset="0"/>
                        </a:rPr>
                        <a:t>3 and 2 are factors of 6 because 3 x 2 = 6</a:t>
                      </a:r>
                    </a:p>
                    <a:p>
                      <a:pPr lvl="0" defTabSz="914400" eaLnBrk="0" fontAlgn="base" hangingPunct="0">
                        <a:lnSpc>
                          <a:spcPct val="150000"/>
                        </a:lnSpc>
                        <a:spcBef>
                          <a:spcPct val="0"/>
                        </a:spcBef>
                        <a:spcAft>
                          <a:spcPts val="200"/>
                        </a:spcAft>
                      </a:pPr>
                      <a:r>
                        <a:rPr lang="en-GB" altLang="en-US" sz="1000" b="1" u="sng" dirty="0">
                          <a:solidFill>
                            <a:srgbClr val="000000"/>
                          </a:solidFill>
                          <a:latin typeface="Arial" panose="020B0604020202020204" pitchFamily="34" charset="0"/>
                          <a:cs typeface="Arial" panose="020B0604020202020204" pitchFamily="34" charset="0"/>
                        </a:rPr>
                        <a:t>multiples</a:t>
                      </a:r>
                      <a:r>
                        <a:rPr lang="en-GB" altLang="en-US" sz="1000" b="0" u="none" dirty="0">
                          <a:solidFill>
                            <a:srgbClr val="000000"/>
                          </a:solidFill>
                          <a:latin typeface="Arial" panose="020B0604020202020204" pitchFamily="34" charset="0"/>
                          <a:cs typeface="Arial" panose="020B0604020202020204" pitchFamily="34" charset="0"/>
                        </a:rPr>
                        <a:t>: a number in the times table of another number</a:t>
                      </a:r>
                    </a:p>
                    <a:p>
                      <a:pPr lvl="0" defTabSz="914400" eaLnBrk="0" fontAlgn="base" hangingPunct="0">
                        <a:lnSpc>
                          <a:spcPct val="150000"/>
                        </a:lnSpc>
                        <a:spcBef>
                          <a:spcPct val="0"/>
                        </a:spcBef>
                        <a:spcAft>
                          <a:spcPts val="200"/>
                        </a:spcAft>
                      </a:pPr>
                      <a:r>
                        <a:rPr lang="en-GB" altLang="en-US" sz="1000" b="0" u="none" dirty="0">
                          <a:solidFill>
                            <a:srgbClr val="000000"/>
                          </a:solidFill>
                          <a:latin typeface="Arial" panose="020B0604020202020204" pitchFamily="34" charset="0"/>
                          <a:cs typeface="Arial" panose="020B0604020202020204" pitchFamily="34" charset="0"/>
                        </a:rPr>
                        <a:t>4, 8, 12, 16 and 20 are multiples of 4</a:t>
                      </a:r>
                    </a:p>
                    <a:p>
                      <a:pPr lvl="0" defTabSz="914400" eaLnBrk="0" fontAlgn="base" hangingPunct="0">
                        <a:lnSpc>
                          <a:spcPct val="150000"/>
                        </a:lnSpc>
                        <a:spcBef>
                          <a:spcPct val="0"/>
                        </a:spcBef>
                        <a:spcAft>
                          <a:spcPts val="200"/>
                        </a:spcAft>
                      </a:pPr>
                      <a:r>
                        <a:rPr lang="en-GB" altLang="en-US" sz="1000" b="1" u="sng" dirty="0">
                          <a:solidFill>
                            <a:srgbClr val="000000"/>
                          </a:solidFill>
                          <a:latin typeface="Arial" panose="020B0604020202020204" pitchFamily="34" charset="0"/>
                          <a:cs typeface="Arial" panose="020B0604020202020204" pitchFamily="34" charset="0"/>
                        </a:rPr>
                        <a:t>prime numbers</a:t>
                      </a:r>
                      <a:r>
                        <a:rPr lang="en-GB" altLang="en-US" sz="1000" b="0" u="none" dirty="0">
                          <a:solidFill>
                            <a:srgbClr val="000000"/>
                          </a:solidFill>
                          <a:latin typeface="Arial" panose="020B0604020202020204" pitchFamily="34" charset="0"/>
                          <a:cs typeface="Arial" panose="020B0604020202020204" pitchFamily="34" charset="0"/>
                        </a:rPr>
                        <a:t>: have exactly 2 factors – itself and one</a:t>
                      </a:r>
                    </a:p>
                    <a:p>
                      <a:pPr lvl="0" defTabSz="914400" eaLnBrk="0" fontAlgn="base" hangingPunct="0">
                        <a:lnSpc>
                          <a:spcPct val="150000"/>
                        </a:lnSpc>
                        <a:spcBef>
                          <a:spcPct val="0"/>
                        </a:spcBef>
                        <a:spcAft>
                          <a:spcPts val="200"/>
                        </a:spcAft>
                      </a:pPr>
                      <a:r>
                        <a:rPr lang="en-GB" altLang="en-US" sz="1000" b="0" u="none" dirty="0">
                          <a:solidFill>
                            <a:srgbClr val="000000"/>
                          </a:solidFill>
                          <a:latin typeface="Arial" panose="020B0604020202020204" pitchFamily="34" charset="0"/>
                          <a:cs typeface="Arial" panose="020B0604020202020204" pitchFamily="34" charset="0"/>
                        </a:rPr>
                        <a:t>2 , 3 , 5 , 7 , 11 , 13 , 17 , 19 …..</a:t>
                      </a:r>
                    </a:p>
                    <a:p>
                      <a:pPr lvl="0" defTabSz="914400" eaLnBrk="0" fontAlgn="base" hangingPunct="0">
                        <a:lnSpc>
                          <a:spcPct val="150000"/>
                        </a:lnSpc>
                        <a:spcBef>
                          <a:spcPct val="0"/>
                        </a:spcBef>
                        <a:spcAft>
                          <a:spcPts val="200"/>
                        </a:spcAft>
                      </a:pPr>
                      <a:r>
                        <a:rPr lang="en-GB" altLang="en-US" sz="1000" b="0" u="none" dirty="0">
                          <a:solidFill>
                            <a:srgbClr val="000000"/>
                          </a:solidFill>
                          <a:latin typeface="Arial" panose="020B0604020202020204" pitchFamily="34" charset="0"/>
                          <a:cs typeface="Arial" panose="020B0604020202020204" pitchFamily="34" charset="0"/>
                        </a:rPr>
                        <a:t>even numbers – 2 , 4 , 6 , 8 , 10 , 12 ….</a:t>
                      </a:r>
                    </a:p>
                    <a:p>
                      <a:pPr lvl="0" defTabSz="914400" eaLnBrk="0" fontAlgn="base" hangingPunct="0">
                        <a:lnSpc>
                          <a:spcPct val="150000"/>
                        </a:lnSpc>
                        <a:spcBef>
                          <a:spcPct val="0"/>
                        </a:spcBef>
                        <a:spcAft>
                          <a:spcPts val="200"/>
                        </a:spcAft>
                      </a:pPr>
                      <a:r>
                        <a:rPr lang="en-GB" altLang="en-US" sz="1000" b="0" u="none" dirty="0">
                          <a:solidFill>
                            <a:srgbClr val="000000"/>
                          </a:solidFill>
                          <a:latin typeface="Arial" panose="020B0604020202020204" pitchFamily="34" charset="0"/>
                          <a:cs typeface="Arial" panose="020B0604020202020204" pitchFamily="34" charset="0"/>
                        </a:rPr>
                        <a:t>odd numbers – 1 , 3 , 5 , 7 , 9 , 11 , 13 ….</a:t>
                      </a:r>
                    </a:p>
                  </a:txBody>
                  <a:tcPr>
                    <a:solidFill>
                      <a:schemeClr val="accent5">
                        <a:lumMod val="20000"/>
                        <a:lumOff val="80000"/>
                      </a:schemeClr>
                    </a:solidFill>
                  </a:tcPr>
                </a:tc>
                <a:tc>
                  <a:txBody>
                    <a:bodyPr/>
                    <a:lstStyle/>
                    <a:p>
                      <a:endParaRPr lang="en-GB" sz="1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19001158"/>
                  </a:ext>
                </a:extLst>
              </a:tr>
            </a:tbl>
          </a:graphicData>
        </a:graphic>
      </p:graphicFrame>
      <p:sp>
        <p:nvSpPr>
          <p:cNvPr id="18" name="Rectangle 17">
            <a:extLst>
              <a:ext uri="{FF2B5EF4-FFF2-40B4-BE49-F238E27FC236}">
                <a16:creationId xmlns:a16="http://schemas.microsoft.com/office/drawing/2014/main" id="{6B3CF8B4-BC2D-4B59-A231-E837248B1F8F}"/>
              </a:ext>
            </a:extLst>
          </p:cNvPr>
          <p:cNvSpPr/>
          <p:nvPr/>
        </p:nvSpPr>
        <p:spPr>
          <a:xfrm>
            <a:off x="151226" y="110825"/>
            <a:ext cx="1845738"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Mathematics</a:t>
            </a:r>
          </a:p>
        </p:txBody>
      </p:sp>
      <p:sp>
        <p:nvSpPr>
          <p:cNvPr id="23" name="Rectangle 22">
            <a:extLst>
              <a:ext uri="{FF2B5EF4-FFF2-40B4-BE49-F238E27FC236}">
                <a16:creationId xmlns:a16="http://schemas.microsoft.com/office/drawing/2014/main" id="{60C6135F-8638-4A38-B362-3F7DBB334DBD}"/>
              </a:ext>
            </a:extLst>
          </p:cNvPr>
          <p:cNvSpPr/>
          <p:nvPr/>
        </p:nvSpPr>
        <p:spPr>
          <a:xfrm>
            <a:off x="6582242" y="110825"/>
            <a:ext cx="1044473"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 7</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833CE041-6BD8-4956-897C-3C4D6983DB94}"/>
              </a:ext>
            </a:extLst>
          </p:cNvPr>
          <p:cNvSpPr/>
          <p:nvPr/>
        </p:nvSpPr>
        <p:spPr>
          <a:xfrm>
            <a:off x="7626715" y="120534"/>
            <a:ext cx="1274501" cy="392159"/>
          </a:xfrm>
          <a:prstGeom prst="rect">
            <a:avLst/>
          </a:prstGeom>
        </p:spPr>
        <p:txBody>
          <a:bodyPr wrap="square">
            <a:spAutoFit/>
          </a:bodyPr>
          <a:lstStyle/>
          <a:p>
            <a:pPr marL="0" marR="0" lvl="0" indent="0" algn="ctr" defTabSz="457200" rtl="0" eaLnBrk="1" fontAlgn="auto" latinLnBrk="0" hangingPunct="1">
              <a:lnSpc>
                <a:spcPct val="119000"/>
              </a:lnSpc>
              <a:spcBef>
                <a:spcPts val="0"/>
              </a:spcBef>
              <a:spcAft>
                <a:spcPts val="650"/>
              </a:spcAft>
              <a:buClrTx/>
              <a:buSzTx/>
              <a:buFontTx/>
              <a:buNone/>
              <a:tabLst/>
              <a:defRPr/>
            </a:pPr>
            <a:r>
              <a:rPr kumimoji="0" lang="en-GB" sz="1800" b="0" i="0" u="none" strike="noStrike" kern="14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 2</a:t>
            </a:r>
            <a:endParaRPr kumimoji="0" lang="en-GB" sz="1800" b="0" i="0" u="none" strike="noStrike" kern="14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CB5B0089-84E8-46BF-BC4B-98CF8242B45E}"/>
              </a:ext>
            </a:extLst>
          </p:cNvPr>
          <p:cNvSpPr txBox="1"/>
          <p:nvPr/>
        </p:nvSpPr>
        <p:spPr>
          <a:xfrm>
            <a:off x="2719757" y="141856"/>
            <a:ext cx="353485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 Value and Proportion</a:t>
            </a:r>
          </a:p>
        </p:txBody>
      </p:sp>
      <p:graphicFrame>
        <p:nvGraphicFramePr>
          <p:cNvPr id="26" name="Table 25">
            <a:extLst>
              <a:ext uri="{FF2B5EF4-FFF2-40B4-BE49-F238E27FC236}">
                <a16:creationId xmlns:a16="http://schemas.microsoft.com/office/drawing/2014/main" id="{341D0CB2-1579-4357-ADB2-BC295E5C7746}"/>
              </a:ext>
            </a:extLst>
          </p:cNvPr>
          <p:cNvGraphicFramePr>
            <a:graphicFrameLocks noGrp="1"/>
          </p:cNvGraphicFramePr>
          <p:nvPr/>
        </p:nvGraphicFramePr>
        <p:xfrm>
          <a:off x="23250" y="168054"/>
          <a:ext cx="8951121" cy="365760"/>
        </p:xfrm>
        <a:graphic>
          <a:graphicData uri="http://schemas.openxmlformats.org/drawingml/2006/table">
            <a:tbl>
              <a:tblPr firstRow="1" bandRow="1">
                <a:tableStyleId>{5C22544A-7EE6-4342-B048-85BDC9FD1C3A}</a:tableStyleId>
              </a:tblPr>
              <a:tblGrid>
                <a:gridCol w="2237780">
                  <a:extLst>
                    <a:ext uri="{9D8B030D-6E8A-4147-A177-3AD203B41FA5}">
                      <a16:colId xmlns:a16="http://schemas.microsoft.com/office/drawing/2014/main" val="2728078994"/>
                    </a:ext>
                  </a:extLst>
                </a:gridCol>
                <a:gridCol w="4337327">
                  <a:extLst>
                    <a:ext uri="{9D8B030D-6E8A-4147-A177-3AD203B41FA5}">
                      <a16:colId xmlns:a16="http://schemas.microsoft.com/office/drawing/2014/main" val="198842116"/>
                    </a:ext>
                  </a:extLst>
                </a:gridCol>
                <a:gridCol w="1071106">
                  <a:extLst>
                    <a:ext uri="{9D8B030D-6E8A-4147-A177-3AD203B41FA5}">
                      <a16:colId xmlns:a16="http://schemas.microsoft.com/office/drawing/2014/main" val="3977308552"/>
                    </a:ext>
                  </a:extLst>
                </a:gridCol>
                <a:gridCol w="1304908">
                  <a:extLst>
                    <a:ext uri="{9D8B030D-6E8A-4147-A177-3AD203B41FA5}">
                      <a16:colId xmlns:a16="http://schemas.microsoft.com/office/drawing/2014/main" val="514512078"/>
                    </a:ext>
                  </a:extLst>
                </a:gridCol>
              </a:tblGrid>
              <a:tr h="250864">
                <a:tc>
                  <a:txBody>
                    <a:bodyPr/>
                    <a:lstStyle/>
                    <a:p>
                      <a:pPr algn="ctr"/>
                      <a:r>
                        <a:rPr lang="en-GB" b="0" dirty="0">
                          <a:latin typeface="Arial" panose="020B0604020202020204" pitchFamily="34" charset="0"/>
                          <a:cs typeface="Arial" panose="020B0604020202020204" pitchFamily="34" charset="0"/>
                        </a:rPr>
                        <a:t>Mathematics</a:t>
                      </a:r>
                    </a:p>
                  </a:txBody>
                  <a:tcPr>
                    <a:solidFill>
                      <a:schemeClr val="accent1">
                        <a:lumMod val="75000"/>
                      </a:schemeClr>
                    </a:solidFill>
                  </a:tcPr>
                </a:tc>
                <a:tc>
                  <a:txBody>
                    <a:bodyPr/>
                    <a:lstStyle/>
                    <a:p>
                      <a:pPr lvl="0" algn="ctr">
                        <a:buNone/>
                      </a:pPr>
                      <a:r>
                        <a:rPr lang="en-GB" sz="1800" b="0" i="0" u="none" strike="noStrike" noProof="0" dirty="0">
                          <a:latin typeface="Arial"/>
                          <a:cs typeface="Arial" panose="020B0604020202020204" pitchFamily="34" charset="0"/>
                        </a:rPr>
                        <a:t>Reasoning with Proportion</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dirty="0">
                          <a:latin typeface="Arial"/>
                          <a:cs typeface="Arial"/>
                        </a:rPr>
                        <a:t>Year</a:t>
                      </a:r>
                      <a:r>
                        <a:rPr lang="en-GB" b="0" baseline="0" dirty="0">
                          <a:latin typeface="Arial"/>
                          <a:cs typeface="Arial"/>
                        </a:rPr>
                        <a:t> 9</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GB" b="0">
                          <a:latin typeface="Arial" panose="020B0604020202020204" pitchFamily="34" charset="0"/>
                          <a:cs typeface="Arial" panose="020B0604020202020204" pitchFamily="34" charset="0"/>
                        </a:rPr>
                        <a:t>Term 1</a:t>
                      </a:r>
                      <a:endParaRPr lang="en-GB" b="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193082482"/>
                  </a:ext>
                </a:extLst>
              </a:tr>
            </a:tbl>
          </a:graphicData>
        </a:graphic>
      </p:graphicFrame>
      <p:pic>
        <p:nvPicPr>
          <p:cNvPr id="32" name="Google Shape;464;p56">
            <a:extLst>
              <a:ext uri="{FF2B5EF4-FFF2-40B4-BE49-F238E27FC236}">
                <a16:creationId xmlns:a16="http://schemas.microsoft.com/office/drawing/2014/main" id="{1826B5C7-CF6B-46B4-A394-498F3DC47610}"/>
              </a:ext>
            </a:extLst>
          </p:cNvPr>
          <p:cNvPicPr preferRelativeResize="0"/>
          <p:nvPr/>
        </p:nvPicPr>
        <p:blipFill>
          <a:blip r:embed="rId3">
            <a:alphaModFix/>
          </a:blip>
          <a:stretch>
            <a:fillRect/>
          </a:stretch>
        </p:blipFill>
        <p:spPr>
          <a:xfrm>
            <a:off x="9185869" y="33433"/>
            <a:ext cx="518080" cy="547425"/>
          </a:xfrm>
          <a:prstGeom prst="rect">
            <a:avLst/>
          </a:prstGeom>
          <a:noFill/>
          <a:ln>
            <a:noFill/>
          </a:ln>
        </p:spPr>
      </p:pic>
      <p:sp>
        <p:nvSpPr>
          <p:cNvPr id="33" name="Text Box 28">
            <a:extLst>
              <a:ext uri="{FF2B5EF4-FFF2-40B4-BE49-F238E27FC236}">
                <a16:creationId xmlns:a16="http://schemas.microsoft.com/office/drawing/2014/main" id="{C325CA41-ED03-475B-83DD-469A8D33B069}"/>
              </a:ext>
            </a:extLst>
          </p:cNvPr>
          <p:cNvSpPr txBox="1">
            <a:spLocks noChangeArrowheads="1"/>
          </p:cNvSpPr>
          <p:nvPr/>
        </p:nvSpPr>
        <p:spPr bwMode="auto">
          <a:xfrm>
            <a:off x="46503" y="1057012"/>
            <a:ext cx="2966907" cy="2569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equation</a:t>
            </a:r>
            <a:r>
              <a:rPr kumimoji="0" lang="en-GB" sz="10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statement that two things are equal, it contains expressions on both sides of the equal sign.</a:t>
            </a:r>
            <a:r>
              <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e.g. 5 = 2x + 1</a:t>
            </a:r>
            <a:r>
              <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solution</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answer when you solve an equation</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Inverse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opposite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symbols to remember</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D7A7ECF6-2DD0-4A96-82C8-F6C60BFD2637}"/>
              </a:ext>
            </a:extLst>
          </p:cNvPr>
          <p:cNvSpPr/>
          <p:nvPr/>
        </p:nvSpPr>
        <p:spPr>
          <a:xfrm>
            <a:off x="8395933" y="4142195"/>
            <a:ext cx="1220761" cy="226728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x 7 = 49</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x 7 = 56</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x 7 = 63</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x 7 = 70</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x 17 = 77</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 x 7 = 84</a:t>
            </a:r>
          </a:p>
        </p:txBody>
      </p:sp>
      <p:sp>
        <p:nvSpPr>
          <p:cNvPr id="34" name="Rectangle 33">
            <a:extLst>
              <a:ext uri="{FF2B5EF4-FFF2-40B4-BE49-F238E27FC236}">
                <a16:creationId xmlns:a16="http://schemas.microsoft.com/office/drawing/2014/main" id="{58D6FD7D-35C1-4A1C-8990-80DD7BA48DC0}"/>
              </a:ext>
            </a:extLst>
          </p:cNvPr>
          <p:cNvSpPr/>
          <p:nvPr/>
        </p:nvSpPr>
        <p:spPr>
          <a:xfrm>
            <a:off x="6911843" y="4176370"/>
            <a:ext cx="1317755" cy="22331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x 7 = 7</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x 7 = 14</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x 7 = 21</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x 7 = 28</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x 7 = 35</a:t>
            </a:r>
          </a:p>
          <a:p>
            <a:pPr marL="0" marR="0" lvl="0" indent="0" algn="ctr" defTabSz="457200" rtl="0" eaLnBrk="1" fontAlgn="auto" latinLnBrk="0" hangingPunct="1">
              <a:lnSpc>
                <a:spcPct val="150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x 7 = 42</a:t>
            </a:r>
          </a:p>
        </p:txBody>
      </p:sp>
      <p:sp>
        <p:nvSpPr>
          <p:cNvPr id="35" name="Rectangle 34">
            <a:extLst>
              <a:ext uri="{FF2B5EF4-FFF2-40B4-BE49-F238E27FC236}">
                <a16:creationId xmlns:a16="http://schemas.microsoft.com/office/drawing/2014/main" id="{8397CFED-57E9-4841-B87F-3450CB5E0CD7}"/>
              </a:ext>
            </a:extLst>
          </p:cNvPr>
          <p:cNvSpPr/>
          <p:nvPr/>
        </p:nvSpPr>
        <p:spPr>
          <a:xfrm>
            <a:off x="163308" y="2938599"/>
            <a:ext cx="1652353"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not equal</a:t>
            </a:r>
          </a:p>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less than</a:t>
            </a:r>
          </a:p>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&gt;</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more than</a:t>
            </a:r>
          </a:p>
        </p:txBody>
      </p:sp>
      <p:sp>
        <p:nvSpPr>
          <p:cNvPr id="37" name="Rectangle 36">
            <a:extLst>
              <a:ext uri="{FF2B5EF4-FFF2-40B4-BE49-F238E27FC236}">
                <a16:creationId xmlns:a16="http://schemas.microsoft.com/office/drawing/2014/main" id="{EB54D9EE-75BC-431F-AC14-877A819C5E36}"/>
              </a:ext>
            </a:extLst>
          </p:cNvPr>
          <p:cNvSpPr/>
          <p:nvPr/>
        </p:nvSpPr>
        <p:spPr>
          <a:xfrm>
            <a:off x="1437890" y="2945155"/>
            <a:ext cx="1815428" cy="4693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less than or equal to</a:t>
            </a:r>
          </a:p>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greater than or equal to</a:t>
            </a:r>
          </a:p>
        </p:txBody>
      </p:sp>
      <p:sp>
        <p:nvSpPr>
          <p:cNvPr id="38" name="TextBox 37">
            <a:extLst>
              <a:ext uri="{FF2B5EF4-FFF2-40B4-BE49-F238E27FC236}">
                <a16:creationId xmlns:a16="http://schemas.microsoft.com/office/drawing/2014/main" id="{7CE8E7AC-D18F-4E86-B570-1439881C4880}"/>
              </a:ext>
            </a:extLst>
          </p:cNvPr>
          <p:cNvSpPr txBox="1"/>
          <p:nvPr/>
        </p:nvSpPr>
        <p:spPr>
          <a:xfrm>
            <a:off x="7641150" y="1037783"/>
            <a:ext cx="1283516" cy="3691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 5 )</a:t>
            </a:r>
          </a:p>
        </p:txBody>
      </p:sp>
      <p:sp>
        <p:nvSpPr>
          <p:cNvPr id="40" name="TextBox 39">
            <a:extLst>
              <a:ext uri="{FF2B5EF4-FFF2-40B4-BE49-F238E27FC236}">
                <a16:creationId xmlns:a16="http://schemas.microsoft.com/office/drawing/2014/main" id="{DCF19042-D2C8-43FE-9D5E-9C7DCFF5ADBB}"/>
              </a:ext>
            </a:extLst>
          </p:cNvPr>
          <p:cNvSpPr txBox="1"/>
          <p:nvPr/>
        </p:nvSpPr>
        <p:spPr>
          <a:xfrm>
            <a:off x="6759119" y="1608708"/>
            <a:ext cx="136702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coordinate</a:t>
            </a:r>
          </a:p>
        </p:txBody>
      </p:sp>
      <p:sp>
        <p:nvSpPr>
          <p:cNvPr id="41" name="TextBox 40">
            <a:extLst>
              <a:ext uri="{FF2B5EF4-FFF2-40B4-BE49-F238E27FC236}">
                <a16:creationId xmlns:a16="http://schemas.microsoft.com/office/drawing/2014/main" id="{34175E52-95E9-4CDB-A3E7-D8EC7565527F}"/>
              </a:ext>
            </a:extLst>
          </p:cNvPr>
          <p:cNvSpPr txBox="1"/>
          <p:nvPr/>
        </p:nvSpPr>
        <p:spPr>
          <a:xfrm>
            <a:off x="8220709" y="1608708"/>
            <a:ext cx="136702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coordinate</a:t>
            </a:r>
          </a:p>
        </p:txBody>
      </p:sp>
      <p:sp>
        <p:nvSpPr>
          <p:cNvPr id="42" name="TextBox 41">
            <a:extLst>
              <a:ext uri="{FF2B5EF4-FFF2-40B4-BE49-F238E27FC236}">
                <a16:creationId xmlns:a16="http://schemas.microsoft.com/office/drawing/2014/main" id="{4B3E3B98-D209-4BA4-A81E-782031D033FE}"/>
              </a:ext>
            </a:extLst>
          </p:cNvPr>
          <p:cNvSpPr txBox="1"/>
          <p:nvPr/>
        </p:nvSpPr>
        <p:spPr>
          <a:xfrm>
            <a:off x="7682521" y="1954765"/>
            <a:ext cx="20790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a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horizontal</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line</a:t>
            </a:r>
          </a:p>
        </p:txBody>
      </p:sp>
      <p:sp>
        <p:nvSpPr>
          <p:cNvPr id="43" name="TextBox 42">
            <a:extLst>
              <a:ext uri="{FF2B5EF4-FFF2-40B4-BE49-F238E27FC236}">
                <a16:creationId xmlns:a16="http://schemas.microsoft.com/office/drawing/2014/main" id="{04621764-19F9-45A4-9A6B-C10EFA969C6B}"/>
              </a:ext>
            </a:extLst>
          </p:cNvPr>
          <p:cNvSpPr txBox="1"/>
          <p:nvPr/>
        </p:nvSpPr>
        <p:spPr>
          <a:xfrm>
            <a:off x="7439989" y="2363018"/>
            <a:ext cx="20790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a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vertical</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line</a:t>
            </a:r>
          </a:p>
        </p:txBody>
      </p:sp>
      <p:sp>
        <p:nvSpPr>
          <p:cNvPr id="44" name="TextBox 43">
            <a:extLst>
              <a:ext uri="{FF2B5EF4-FFF2-40B4-BE49-F238E27FC236}">
                <a16:creationId xmlns:a16="http://schemas.microsoft.com/office/drawing/2014/main" id="{CFBFB3D9-A459-4548-8EF7-226443E81AAC}"/>
              </a:ext>
            </a:extLst>
          </p:cNvPr>
          <p:cNvSpPr txBox="1"/>
          <p:nvPr/>
        </p:nvSpPr>
        <p:spPr>
          <a:xfrm>
            <a:off x="6699064" y="3057128"/>
            <a:ext cx="3167688"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ts val="50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Origin</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This is usually the point (0,0)</a:t>
            </a:r>
          </a:p>
        </p:txBody>
      </p:sp>
      <p:cxnSp>
        <p:nvCxnSpPr>
          <p:cNvPr id="45" name="Straight Arrow Connector 44">
            <a:extLst>
              <a:ext uri="{FF2B5EF4-FFF2-40B4-BE49-F238E27FC236}">
                <a16:creationId xmlns:a16="http://schemas.microsoft.com/office/drawing/2014/main" id="{3B21F041-8B47-4B38-A0FB-EED21D42CD23}"/>
              </a:ext>
            </a:extLst>
          </p:cNvPr>
          <p:cNvCxnSpPr/>
          <p:nvPr/>
        </p:nvCxnSpPr>
        <p:spPr>
          <a:xfrm flipV="1">
            <a:off x="7696893" y="1334094"/>
            <a:ext cx="205531" cy="318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2329FD5-0BF9-4974-BC94-132BBE1072CD}"/>
              </a:ext>
            </a:extLst>
          </p:cNvPr>
          <p:cNvCxnSpPr>
            <a:cxnSpLocks/>
          </p:cNvCxnSpPr>
          <p:nvPr/>
        </p:nvCxnSpPr>
        <p:spPr>
          <a:xfrm flipH="1" flipV="1">
            <a:off x="8229168" y="1342483"/>
            <a:ext cx="186708" cy="290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5582964-329F-4038-A7CC-3C89E5CC2B54}"/>
              </a:ext>
            </a:extLst>
          </p:cNvPr>
          <p:cNvCxnSpPr/>
          <p:nvPr/>
        </p:nvCxnSpPr>
        <p:spPr>
          <a:xfrm>
            <a:off x="6875147" y="2105881"/>
            <a:ext cx="818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5C1702-0C88-41C9-A55F-6016C8F612C1}"/>
              </a:ext>
            </a:extLst>
          </p:cNvPr>
          <p:cNvCxnSpPr>
            <a:cxnSpLocks/>
          </p:cNvCxnSpPr>
          <p:nvPr/>
        </p:nvCxnSpPr>
        <p:spPr>
          <a:xfrm>
            <a:off x="7279216" y="2259753"/>
            <a:ext cx="0" cy="50194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A7D9F82-360F-4666-84BC-FEFA242F9DDD}"/>
              </a:ext>
            </a:extLst>
          </p:cNvPr>
          <p:cNvSpPr txBox="1"/>
          <p:nvPr/>
        </p:nvSpPr>
        <p:spPr>
          <a:xfrm>
            <a:off x="151226" y="3892968"/>
            <a:ext cx="3055266" cy="853632"/>
          </a:xfrm>
          <a:prstGeom prst="rect">
            <a:avLst/>
          </a:prstGeom>
          <a:noFill/>
        </p:spPr>
        <p:txBody>
          <a:bodyPr wrap="square" rtlCol="0">
            <a:spAutoFit/>
          </a:bodyPr>
          <a:lstStyle/>
          <a:p>
            <a:pPr marL="0" marR="0" lvl="0" indent="0" algn="l" defTabSz="457200" rtl="0" eaLnBrk="0" fontAlgn="base" latinLnBrk="0" hangingPunct="0">
              <a:lnSpc>
                <a:spcPct val="150000"/>
              </a:lnSpc>
              <a:spcBef>
                <a:spcPct val="0"/>
              </a:spcBef>
              <a:spcAft>
                <a:spcPts val="500"/>
              </a:spcAft>
              <a:buClrTx/>
              <a:buSzTx/>
              <a:buFontTx/>
              <a:buNone/>
              <a:tabLst/>
              <a:defRPr/>
            </a:pPr>
            <a:r>
              <a:rPr kumimoji="0" lang="en-GB" altLang="en-US" sz="105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y-intercept</a:t>
            </a: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Where a line crosses the y – axis</a:t>
            </a:r>
          </a:p>
          <a:p>
            <a:pPr marL="0" marR="0" lvl="0" indent="0" algn="l" defTabSz="457200" rtl="0" eaLnBrk="0" fontAlgn="base" latinLnBrk="0" hangingPunct="0">
              <a:lnSpc>
                <a:spcPct val="150000"/>
              </a:lnSpc>
              <a:spcBef>
                <a:spcPct val="0"/>
              </a:spcBef>
              <a:spcAft>
                <a:spcPts val="500"/>
              </a:spcAft>
              <a:buClrTx/>
              <a:buSzTx/>
              <a:buFontTx/>
              <a:buNone/>
              <a:tabLst/>
              <a:defRPr/>
            </a:pPr>
            <a:r>
              <a:rPr kumimoji="0" lang="en-GB" altLang="en-US" sz="105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linear graph</a:t>
            </a: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produces a continuous straight line</a:t>
            </a:r>
          </a:p>
        </p:txBody>
      </p:sp>
      <p:sp>
        <p:nvSpPr>
          <p:cNvPr id="50" name="TextBox 49">
            <a:extLst>
              <a:ext uri="{FF2B5EF4-FFF2-40B4-BE49-F238E27FC236}">
                <a16:creationId xmlns:a16="http://schemas.microsoft.com/office/drawing/2014/main" id="{EAFC2DCD-1F14-4E72-8C0B-DA1D7E718DAE}"/>
              </a:ext>
            </a:extLst>
          </p:cNvPr>
          <p:cNvSpPr txBox="1"/>
          <p:nvPr/>
        </p:nvSpPr>
        <p:spPr>
          <a:xfrm>
            <a:off x="141448" y="4702766"/>
            <a:ext cx="1363614" cy="2129622"/>
          </a:xfrm>
          <a:prstGeom prst="rect">
            <a:avLst/>
          </a:prstGeom>
          <a:noFill/>
        </p:spPr>
        <p:txBody>
          <a:bodyPr wrap="square" rtlCol="0">
            <a:spAutoFit/>
          </a:bodyPr>
          <a:lstStyle/>
          <a:p>
            <a:pPr marL="0" marR="0" lvl="0" indent="0" algn="l" defTabSz="457200" rtl="0" eaLnBrk="0" fontAlgn="base" latinLnBrk="0" hangingPunct="0">
              <a:lnSpc>
                <a:spcPct val="150000"/>
              </a:lnSpc>
              <a:spcBef>
                <a:spcPct val="0"/>
              </a:spcBef>
              <a:spcAft>
                <a:spcPts val="50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non-linear graph:</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altLang="en-US" sz="105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not</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produce a continuous straight line</a:t>
            </a:r>
          </a:p>
          <a:p>
            <a:pPr marL="0" marR="0" lvl="0" indent="0" algn="l" defTabSz="457200" rtl="0" eaLnBrk="0" fontAlgn="base" latinLnBrk="0" hangingPunct="0">
              <a:lnSpc>
                <a:spcPct val="150000"/>
              </a:lnSpc>
              <a:spcBef>
                <a:spcPct val="0"/>
              </a:spcBef>
              <a:spcAft>
                <a:spcPts val="50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gradient: </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steep a line is</a:t>
            </a:r>
          </a:p>
          <a:p>
            <a:pPr marL="0" marR="0" lvl="0" indent="0" algn="l" defTabSz="457200" rtl="0" eaLnBrk="0" fontAlgn="base" latinLnBrk="0" hangingPunct="0">
              <a:lnSpc>
                <a:spcPct val="150000"/>
              </a:lnSpc>
              <a:spcBef>
                <a:spcPct val="0"/>
              </a:spcBef>
              <a:spcAft>
                <a:spcPts val="50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parallel</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lines have the same </a:t>
            </a: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gradient</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1" name="Picture 50">
            <a:extLst>
              <a:ext uri="{FF2B5EF4-FFF2-40B4-BE49-F238E27FC236}">
                <a16:creationId xmlns:a16="http://schemas.microsoft.com/office/drawing/2014/main" id="{2E38139A-4686-437F-B578-9BC27A672AA0}"/>
              </a:ext>
            </a:extLst>
          </p:cNvPr>
          <p:cNvPicPr>
            <a:picLocks noChangeAspect="1"/>
          </p:cNvPicPr>
          <p:nvPr/>
        </p:nvPicPr>
        <p:blipFill>
          <a:blip r:embed="rId4"/>
          <a:stretch>
            <a:fillRect/>
          </a:stretch>
        </p:blipFill>
        <p:spPr>
          <a:xfrm>
            <a:off x="1772631" y="4862725"/>
            <a:ext cx="1346719" cy="1814137"/>
          </a:xfrm>
          <a:prstGeom prst="rect">
            <a:avLst/>
          </a:prstGeom>
        </p:spPr>
      </p:pic>
    </p:spTree>
    <p:extLst>
      <p:ext uri="{BB962C8B-B14F-4D97-AF65-F5344CB8AC3E}">
        <p14:creationId xmlns:p14="http://schemas.microsoft.com/office/powerpoint/2010/main" val="3519423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18637</TotalTime>
  <Words>8103</Words>
  <Application>Microsoft Office PowerPoint</Application>
  <PresentationFormat>A4 Paper (210x297 mm)</PresentationFormat>
  <Paragraphs>1019</Paragraphs>
  <Slides>18</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Quicksand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Trinity Academy Halifax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dc:creator>
  <cp:lastModifiedBy>Jessica Dixon</cp:lastModifiedBy>
  <cp:revision>171</cp:revision>
  <cp:lastPrinted>2021-10-21T09:00:35Z</cp:lastPrinted>
  <dcterms:created xsi:type="dcterms:W3CDTF">2020-07-01T14:30:24Z</dcterms:created>
  <dcterms:modified xsi:type="dcterms:W3CDTF">2022-09-12T13:33:06Z</dcterms:modified>
</cp:coreProperties>
</file>